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34" r:id="rId4"/>
  </p:sldMasterIdLst>
  <p:notesMasterIdLst>
    <p:notesMasterId r:id="rId24"/>
  </p:notesMasterIdLst>
  <p:sldIdLst>
    <p:sldId id="424" r:id="rId5"/>
    <p:sldId id="268" r:id="rId6"/>
    <p:sldId id="426" r:id="rId7"/>
    <p:sldId id="427" r:id="rId8"/>
    <p:sldId id="436" r:id="rId9"/>
    <p:sldId id="437" r:id="rId10"/>
    <p:sldId id="438" r:id="rId11"/>
    <p:sldId id="439" r:id="rId12"/>
    <p:sldId id="428" r:id="rId13"/>
    <p:sldId id="429" r:id="rId14"/>
    <p:sldId id="430" r:id="rId15"/>
    <p:sldId id="431" r:id="rId16"/>
    <p:sldId id="432" r:id="rId17"/>
    <p:sldId id="433" r:id="rId18"/>
    <p:sldId id="434" r:id="rId19"/>
    <p:sldId id="435" r:id="rId20"/>
    <p:sldId id="440" r:id="rId21"/>
    <p:sldId id="326" r:id="rId22"/>
    <p:sldId id="44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2300" autoAdjust="0"/>
  </p:normalViewPr>
  <p:slideViewPr>
    <p:cSldViewPr snapToGrid="0">
      <p:cViewPr varScale="1">
        <p:scale>
          <a:sx n="66" d="100"/>
          <a:sy n="66" d="100"/>
        </p:scale>
        <p:origin x="13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581984-73FF-46A3-B953-AE9537F21B78}" type="doc">
      <dgm:prSet loTypeId="urn:microsoft.com/office/officeart/2009/3/layout/DescendingProcess" loCatId="process" qsTypeId="urn:microsoft.com/office/officeart/2005/8/quickstyle/simple1" qsCatId="simple" csTypeId="urn:microsoft.com/office/officeart/2005/8/colors/colorful2" csCatId="colorful" phldr="1"/>
      <dgm:spPr/>
      <dgm:t>
        <a:bodyPr/>
        <a:lstStyle/>
        <a:p>
          <a:endParaRPr lang="en-GB"/>
        </a:p>
      </dgm:t>
    </dgm:pt>
    <dgm:pt modelId="{1C040086-5F90-4D15-8224-F8C2B2BE75B8}">
      <dgm:prSet phldrT="[Text]"/>
      <dgm:spPr/>
      <dgm:t>
        <a:bodyPr/>
        <a:lstStyle/>
        <a:p>
          <a:r>
            <a:rPr lang="en-GB" dirty="0" smtClean="0"/>
            <a:t>5 years</a:t>
          </a:r>
          <a:endParaRPr lang="en-GB" dirty="0"/>
        </a:p>
      </dgm:t>
    </dgm:pt>
    <dgm:pt modelId="{BD537625-75DF-4F5A-A9BA-96BAC8C8EEC0}" type="parTrans" cxnId="{98F7D300-096F-4EB3-B6A0-88BC9370B77E}">
      <dgm:prSet/>
      <dgm:spPr/>
      <dgm:t>
        <a:bodyPr/>
        <a:lstStyle/>
        <a:p>
          <a:endParaRPr lang="en-GB"/>
        </a:p>
      </dgm:t>
    </dgm:pt>
    <dgm:pt modelId="{B924E616-9CC5-41FC-803D-A62BC4B64099}" type="sibTrans" cxnId="{98F7D300-096F-4EB3-B6A0-88BC9370B77E}">
      <dgm:prSet/>
      <dgm:spPr/>
      <dgm:t>
        <a:bodyPr/>
        <a:lstStyle/>
        <a:p>
          <a:endParaRPr lang="en-GB"/>
        </a:p>
      </dgm:t>
    </dgm:pt>
    <dgm:pt modelId="{71B8DF4C-8616-45B4-99BB-DDE475967B95}">
      <dgm:prSet phldrT="[Text]"/>
      <dgm:spPr/>
      <dgm:t>
        <a:bodyPr/>
        <a:lstStyle/>
        <a:p>
          <a:r>
            <a:rPr lang="en-GB" dirty="0" smtClean="0"/>
            <a:t>10 hours</a:t>
          </a:r>
          <a:endParaRPr lang="en-GB" dirty="0"/>
        </a:p>
      </dgm:t>
    </dgm:pt>
    <dgm:pt modelId="{D78E256A-BED7-444C-B540-F8F88B0C3ABE}" type="parTrans" cxnId="{851E27D4-81B7-4C76-ABB8-9FE9CBACAAB8}">
      <dgm:prSet/>
      <dgm:spPr/>
      <dgm:t>
        <a:bodyPr/>
        <a:lstStyle/>
        <a:p>
          <a:endParaRPr lang="en-GB"/>
        </a:p>
      </dgm:t>
    </dgm:pt>
    <dgm:pt modelId="{F75FD6B3-D476-428A-B0C3-E63F6C0CF08E}" type="sibTrans" cxnId="{851E27D4-81B7-4C76-ABB8-9FE9CBACAAB8}">
      <dgm:prSet/>
      <dgm:spPr/>
      <dgm:t>
        <a:bodyPr/>
        <a:lstStyle/>
        <a:p>
          <a:endParaRPr lang="en-GB"/>
        </a:p>
      </dgm:t>
    </dgm:pt>
    <dgm:pt modelId="{CC7F0F04-48AB-43D3-BB25-95673BCDD5E4}" type="pres">
      <dgm:prSet presAssocID="{D0581984-73FF-46A3-B953-AE9537F21B78}" presName="Name0" presStyleCnt="0">
        <dgm:presLayoutVars>
          <dgm:chMax val="7"/>
          <dgm:chPref val="5"/>
        </dgm:presLayoutVars>
      </dgm:prSet>
      <dgm:spPr/>
      <dgm:t>
        <a:bodyPr/>
        <a:lstStyle/>
        <a:p>
          <a:endParaRPr lang="en-GB"/>
        </a:p>
      </dgm:t>
    </dgm:pt>
    <dgm:pt modelId="{02730FB8-168B-4D0F-831F-9E78C4EC3DC0}" type="pres">
      <dgm:prSet presAssocID="{D0581984-73FF-46A3-B953-AE9537F21B78}" presName="arrowNode" presStyleLbl="node1" presStyleIdx="0" presStyleCnt="1" custScaleX="69110" custScaleY="69946" custLinFactNeighborX="13360" custLinFactNeighborY="1774"/>
      <dgm:spPr/>
    </dgm:pt>
    <dgm:pt modelId="{4449391F-4E9A-452F-827A-1BC4E8405475}" type="pres">
      <dgm:prSet presAssocID="{1C040086-5F90-4D15-8224-F8C2B2BE75B8}" presName="txNode1" presStyleLbl="revTx" presStyleIdx="0" presStyleCnt="2" custLinFactNeighborX="87769" custLinFactNeighborY="81756">
        <dgm:presLayoutVars>
          <dgm:bulletEnabled val="1"/>
        </dgm:presLayoutVars>
      </dgm:prSet>
      <dgm:spPr/>
      <dgm:t>
        <a:bodyPr/>
        <a:lstStyle/>
        <a:p>
          <a:endParaRPr lang="en-GB"/>
        </a:p>
      </dgm:t>
    </dgm:pt>
    <dgm:pt modelId="{77F03F01-8C2F-41CC-9496-8D7969578B79}" type="pres">
      <dgm:prSet presAssocID="{71B8DF4C-8616-45B4-99BB-DDE475967B95}" presName="txNode2" presStyleLbl="revTx" presStyleIdx="1" presStyleCnt="2" custLinFactNeighborX="11374" custLinFactNeighborY="2799">
        <dgm:presLayoutVars>
          <dgm:bulletEnabled val="1"/>
        </dgm:presLayoutVars>
      </dgm:prSet>
      <dgm:spPr/>
      <dgm:t>
        <a:bodyPr/>
        <a:lstStyle/>
        <a:p>
          <a:endParaRPr lang="en-GB"/>
        </a:p>
      </dgm:t>
    </dgm:pt>
  </dgm:ptLst>
  <dgm:cxnLst>
    <dgm:cxn modelId="{851E27D4-81B7-4C76-ABB8-9FE9CBACAAB8}" srcId="{D0581984-73FF-46A3-B953-AE9537F21B78}" destId="{71B8DF4C-8616-45B4-99BB-DDE475967B95}" srcOrd="1" destOrd="0" parTransId="{D78E256A-BED7-444C-B540-F8F88B0C3ABE}" sibTransId="{F75FD6B3-D476-428A-B0C3-E63F6C0CF08E}"/>
    <dgm:cxn modelId="{9AFD8C29-628D-403B-97AF-F3E89C139A70}" type="presOf" srcId="{D0581984-73FF-46A3-B953-AE9537F21B78}" destId="{CC7F0F04-48AB-43D3-BB25-95673BCDD5E4}" srcOrd="0" destOrd="0" presId="urn:microsoft.com/office/officeart/2009/3/layout/DescendingProcess"/>
    <dgm:cxn modelId="{DD889B17-1561-4A53-8D91-E9209D5C4CB6}" type="presOf" srcId="{71B8DF4C-8616-45B4-99BB-DDE475967B95}" destId="{77F03F01-8C2F-41CC-9496-8D7969578B79}" srcOrd="0" destOrd="0" presId="urn:microsoft.com/office/officeart/2009/3/layout/DescendingProcess"/>
    <dgm:cxn modelId="{B5E04658-ABBC-45CB-9352-824F25DA733F}" type="presOf" srcId="{1C040086-5F90-4D15-8224-F8C2B2BE75B8}" destId="{4449391F-4E9A-452F-827A-1BC4E8405475}" srcOrd="0" destOrd="0" presId="urn:microsoft.com/office/officeart/2009/3/layout/DescendingProcess"/>
    <dgm:cxn modelId="{98F7D300-096F-4EB3-B6A0-88BC9370B77E}" srcId="{D0581984-73FF-46A3-B953-AE9537F21B78}" destId="{1C040086-5F90-4D15-8224-F8C2B2BE75B8}" srcOrd="0" destOrd="0" parTransId="{BD537625-75DF-4F5A-A9BA-96BAC8C8EEC0}" sibTransId="{B924E616-9CC5-41FC-803D-A62BC4B64099}"/>
    <dgm:cxn modelId="{51198D68-62C9-4390-9CA0-169F12D0CEB1}" type="presParOf" srcId="{CC7F0F04-48AB-43D3-BB25-95673BCDD5E4}" destId="{02730FB8-168B-4D0F-831F-9E78C4EC3DC0}" srcOrd="0" destOrd="0" presId="urn:microsoft.com/office/officeart/2009/3/layout/DescendingProcess"/>
    <dgm:cxn modelId="{4BE9FD5E-4BF1-4260-9794-A626997CA434}" type="presParOf" srcId="{CC7F0F04-48AB-43D3-BB25-95673BCDD5E4}" destId="{4449391F-4E9A-452F-827A-1BC4E8405475}" srcOrd="1" destOrd="0" presId="urn:microsoft.com/office/officeart/2009/3/layout/DescendingProcess"/>
    <dgm:cxn modelId="{DC954D2A-840F-430A-80D3-8034B7195336}" type="presParOf" srcId="{CC7F0F04-48AB-43D3-BB25-95673BCDD5E4}" destId="{77F03F01-8C2F-41CC-9496-8D7969578B79}" srcOrd="2" destOrd="0" presId="urn:microsoft.com/office/officeart/2009/3/layout/Descending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4751FE-0296-43D0-ADB2-1372A21AE90F}" type="doc">
      <dgm:prSet loTypeId="urn:microsoft.com/office/officeart/2011/layout/HexagonRadial#1" loCatId="cycle" qsTypeId="urn:microsoft.com/office/officeart/2005/8/quickstyle/3d3" qsCatId="3D" csTypeId="urn:microsoft.com/office/officeart/2005/8/colors/accent6_2" csCatId="accent6" phldr="1"/>
      <dgm:spPr/>
      <dgm:t>
        <a:bodyPr/>
        <a:lstStyle/>
        <a:p>
          <a:endParaRPr lang="en-GB"/>
        </a:p>
      </dgm:t>
    </dgm:pt>
    <dgm:pt modelId="{035F658F-158A-4500-92DF-D51C04684F11}">
      <dgm:prSet phldrT="[Text]" custT="1"/>
      <dgm:spPr/>
      <dgm:t>
        <a:bodyPr/>
        <a:lstStyle/>
        <a:p>
          <a:r>
            <a:rPr lang="en-GB" sz="2400" dirty="0" smtClean="0"/>
            <a:t>Microsoft Azure</a:t>
          </a:r>
          <a:endParaRPr lang="en-GB" sz="2400" dirty="0"/>
        </a:p>
      </dgm:t>
    </dgm:pt>
    <dgm:pt modelId="{AE652D98-D444-4845-A258-642208C27439}" type="parTrans" cxnId="{B7ACCBD8-9510-4B57-9A64-E9DF73497A48}">
      <dgm:prSet/>
      <dgm:spPr/>
      <dgm:t>
        <a:bodyPr/>
        <a:lstStyle/>
        <a:p>
          <a:endParaRPr lang="en-GB" sz="2400"/>
        </a:p>
      </dgm:t>
    </dgm:pt>
    <dgm:pt modelId="{1E96E801-36FC-45CF-BF61-BA4A3E941282}" type="sibTrans" cxnId="{B7ACCBD8-9510-4B57-9A64-E9DF73497A48}">
      <dgm:prSet/>
      <dgm:spPr/>
      <dgm:t>
        <a:bodyPr/>
        <a:lstStyle/>
        <a:p>
          <a:endParaRPr lang="en-GB" sz="2400"/>
        </a:p>
      </dgm:t>
    </dgm:pt>
    <dgm:pt modelId="{B877D91A-E78E-49E7-9E6B-D55D58679ACE}">
      <dgm:prSet phldrT="[Text]" custT="1"/>
      <dgm:spPr/>
      <dgm:t>
        <a:bodyPr/>
        <a:lstStyle/>
        <a:p>
          <a:r>
            <a:rPr lang="en-GB" sz="1500" dirty="0" smtClean="0"/>
            <a:t>Environmental Science</a:t>
          </a:r>
          <a:endParaRPr lang="en-GB" sz="1500" dirty="0"/>
        </a:p>
      </dgm:t>
    </dgm:pt>
    <dgm:pt modelId="{500A786E-0B9B-48AB-9879-735C33115DF8}" type="parTrans" cxnId="{8CA64EE6-1FCD-47AA-BEC3-A9135B63CCAF}">
      <dgm:prSet/>
      <dgm:spPr/>
      <dgm:t>
        <a:bodyPr/>
        <a:lstStyle/>
        <a:p>
          <a:endParaRPr lang="en-GB" sz="2400"/>
        </a:p>
      </dgm:t>
    </dgm:pt>
    <dgm:pt modelId="{8706F2E0-BDAF-429B-B30A-BC5A07891FAC}" type="sibTrans" cxnId="{8CA64EE6-1FCD-47AA-BEC3-A9135B63CCAF}">
      <dgm:prSet/>
      <dgm:spPr/>
      <dgm:t>
        <a:bodyPr/>
        <a:lstStyle/>
        <a:p>
          <a:endParaRPr lang="en-GB" sz="2400"/>
        </a:p>
      </dgm:t>
    </dgm:pt>
    <dgm:pt modelId="{F3099FA0-2C37-4276-921A-0D5AC416D586}">
      <dgm:prSet phldrT="[Text]" custT="1"/>
      <dgm:spPr/>
      <dgm:t>
        <a:bodyPr/>
        <a:lstStyle/>
        <a:p>
          <a:r>
            <a:rPr lang="en-GB" sz="2400" dirty="0" smtClean="0"/>
            <a:t>Machine Learning</a:t>
          </a:r>
          <a:endParaRPr lang="en-GB" sz="2400" dirty="0"/>
        </a:p>
      </dgm:t>
    </dgm:pt>
    <dgm:pt modelId="{0B090777-66A5-4FD0-84BF-8AB7BADF542C}" type="parTrans" cxnId="{644C60DC-8EB1-46A0-AED5-3DF04C7DFF8A}">
      <dgm:prSet/>
      <dgm:spPr/>
      <dgm:t>
        <a:bodyPr/>
        <a:lstStyle/>
        <a:p>
          <a:endParaRPr lang="en-GB" sz="2400"/>
        </a:p>
      </dgm:t>
    </dgm:pt>
    <dgm:pt modelId="{04178A79-6EF1-4EC8-BF85-18F54D407A2D}" type="sibTrans" cxnId="{644C60DC-8EB1-46A0-AED5-3DF04C7DFF8A}">
      <dgm:prSet/>
      <dgm:spPr/>
      <dgm:t>
        <a:bodyPr/>
        <a:lstStyle/>
        <a:p>
          <a:endParaRPr lang="en-GB" sz="2400"/>
        </a:p>
      </dgm:t>
    </dgm:pt>
    <dgm:pt modelId="{38BE837B-4F9F-497E-A121-442C75A23269}">
      <dgm:prSet phldrT="[Text]" custT="1"/>
      <dgm:spPr/>
      <dgm:t>
        <a:bodyPr/>
        <a:lstStyle/>
        <a:p>
          <a:r>
            <a:rPr lang="en-GB" sz="2400" dirty="0" smtClean="0"/>
            <a:t>Life Sciences</a:t>
          </a:r>
          <a:endParaRPr lang="en-GB" sz="2400" dirty="0"/>
        </a:p>
      </dgm:t>
    </dgm:pt>
    <dgm:pt modelId="{13E9CB7A-DC47-4E14-BC3E-73114D019A5E}" type="parTrans" cxnId="{55ECB751-198B-4E62-9717-7AEC2720B5E3}">
      <dgm:prSet/>
      <dgm:spPr/>
      <dgm:t>
        <a:bodyPr/>
        <a:lstStyle/>
        <a:p>
          <a:endParaRPr lang="en-GB" sz="2400"/>
        </a:p>
      </dgm:t>
    </dgm:pt>
    <dgm:pt modelId="{B38C2CB2-C1E8-41C4-877D-7DE8FC474F17}" type="sibTrans" cxnId="{55ECB751-198B-4E62-9717-7AEC2720B5E3}">
      <dgm:prSet/>
      <dgm:spPr/>
      <dgm:t>
        <a:bodyPr/>
        <a:lstStyle/>
        <a:p>
          <a:endParaRPr lang="en-GB" sz="2400"/>
        </a:p>
      </dgm:t>
    </dgm:pt>
    <dgm:pt modelId="{98C94B86-A80C-4B4B-AF38-53985AE5F057}">
      <dgm:prSet phldrT="[Text]" custT="1"/>
      <dgm:spPr/>
      <dgm:t>
        <a:bodyPr/>
        <a:lstStyle/>
        <a:p>
          <a:r>
            <a:rPr lang="en-GB" sz="2000" dirty="0" smtClean="0"/>
            <a:t>Computer science</a:t>
          </a:r>
          <a:endParaRPr lang="en-GB" sz="2000" dirty="0"/>
        </a:p>
      </dgm:t>
    </dgm:pt>
    <dgm:pt modelId="{875A0B86-22E1-4C4B-BD90-54EB84FBB640}" type="parTrans" cxnId="{54FB36DA-C4A1-4C26-9E44-F193173A899E}">
      <dgm:prSet/>
      <dgm:spPr/>
      <dgm:t>
        <a:bodyPr/>
        <a:lstStyle/>
        <a:p>
          <a:endParaRPr lang="en-GB" sz="2400"/>
        </a:p>
      </dgm:t>
    </dgm:pt>
    <dgm:pt modelId="{9317DD31-0475-428A-9FBD-25072E072761}" type="sibTrans" cxnId="{54FB36DA-C4A1-4C26-9E44-F193173A899E}">
      <dgm:prSet/>
      <dgm:spPr/>
      <dgm:t>
        <a:bodyPr/>
        <a:lstStyle/>
        <a:p>
          <a:endParaRPr lang="en-GB" sz="2400"/>
        </a:p>
      </dgm:t>
    </dgm:pt>
    <dgm:pt modelId="{F2BF50AA-5C55-4727-BC90-CB59F675A18D}">
      <dgm:prSet phldrT="[Text]" custT="1"/>
      <dgm:spPr/>
      <dgm:t>
        <a:bodyPr/>
        <a:lstStyle/>
        <a:p>
          <a:r>
            <a:rPr lang="en-GB" sz="1800" dirty="0" smtClean="0"/>
            <a:t>Engineering</a:t>
          </a:r>
          <a:endParaRPr lang="en-GB" sz="1800" dirty="0"/>
        </a:p>
      </dgm:t>
    </dgm:pt>
    <dgm:pt modelId="{1351B83F-F7F1-4D78-8B39-6054C4A127D4}" type="parTrans" cxnId="{FF3AADC8-BD02-4188-B111-DE3E6C9EC52A}">
      <dgm:prSet/>
      <dgm:spPr/>
      <dgm:t>
        <a:bodyPr/>
        <a:lstStyle/>
        <a:p>
          <a:endParaRPr lang="en-GB" sz="2400"/>
        </a:p>
      </dgm:t>
    </dgm:pt>
    <dgm:pt modelId="{63CB5082-C0D2-4133-A947-16B23145C31D}" type="sibTrans" cxnId="{FF3AADC8-BD02-4188-B111-DE3E6C9EC52A}">
      <dgm:prSet/>
      <dgm:spPr/>
      <dgm:t>
        <a:bodyPr/>
        <a:lstStyle/>
        <a:p>
          <a:endParaRPr lang="en-GB" sz="2400"/>
        </a:p>
      </dgm:t>
    </dgm:pt>
    <dgm:pt modelId="{93735C93-2390-434D-A0D6-5553647F7028}">
      <dgm:prSet phldrT="[Text]" custT="1"/>
      <dgm:spPr/>
      <dgm:t>
        <a:bodyPr/>
        <a:lstStyle/>
        <a:p>
          <a:r>
            <a:rPr lang="en-GB" sz="2400" dirty="0" smtClean="0"/>
            <a:t>Urban Science</a:t>
          </a:r>
          <a:endParaRPr lang="en-GB" sz="2400" dirty="0"/>
        </a:p>
      </dgm:t>
    </dgm:pt>
    <dgm:pt modelId="{11529A48-BAE6-487F-B0DA-C4C7F73873DC}" type="parTrans" cxnId="{D6E54F0A-5960-4591-BEFE-47ED22E0239D}">
      <dgm:prSet/>
      <dgm:spPr/>
      <dgm:t>
        <a:bodyPr/>
        <a:lstStyle/>
        <a:p>
          <a:endParaRPr lang="en-GB" sz="2400"/>
        </a:p>
      </dgm:t>
    </dgm:pt>
    <dgm:pt modelId="{F9593F8B-74D4-4160-B15A-203AB6BD7886}" type="sibTrans" cxnId="{D6E54F0A-5960-4591-BEFE-47ED22E0239D}">
      <dgm:prSet/>
      <dgm:spPr/>
      <dgm:t>
        <a:bodyPr/>
        <a:lstStyle/>
        <a:p>
          <a:endParaRPr lang="en-GB" sz="2400"/>
        </a:p>
      </dgm:t>
    </dgm:pt>
    <dgm:pt modelId="{EDBFF0F9-8799-4BC5-9D39-BC483B86B0C2}" type="pres">
      <dgm:prSet presAssocID="{754751FE-0296-43D0-ADB2-1372A21AE90F}" presName="Name0" presStyleCnt="0">
        <dgm:presLayoutVars>
          <dgm:chMax val="1"/>
          <dgm:chPref val="1"/>
          <dgm:dir/>
          <dgm:animOne val="branch"/>
          <dgm:animLvl val="lvl"/>
        </dgm:presLayoutVars>
      </dgm:prSet>
      <dgm:spPr/>
      <dgm:t>
        <a:bodyPr/>
        <a:lstStyle/>
        <a:p>
          <a:endParaRPr lang="en-GB"/>
        </a:p>
      </dgm:t>
    </dgm:pt>
    <dgm:pt modelId="{F88987D8-700F-4E97-9CA0-262B8B262165}" type="pres">
      <dgm:prSet presAssocID="{035F658F-158A-4500-92DF-D51C04684F11}" presName="Parent" presStyleLbl="node0" presStyleIdx="0" presStyleCnt="1">
        <dgm:presLayoutVars>
          <dgm:chMax val="6"/>
          <dgm:chPref val="6"/>
        </dgm:presLayoutVars>
      </dgm:prSet>
      <dgm:spPr/>
      <dgm:t>
        <a:bodyPr/>
        <a:lstStyle/>
        <a:p>
          <a:endParaRPr lang="en-GB"/>
        </a:p>
      </dgm:t>
    </dgm:pt>
    <dgm:pt modelId="{12F5D50E-7511-403C-BDC0-1E8A13096D97}" type="pres">
      <dgm:prSet presAssocID="{93735C93-2390-434D-A0D6-5553647F7028}" presName="Accent1" presStyleCnt="0"/>
      <dgm:spPr/>
      <dgm:t>
        <a:bodyPr/>
        <a:lstStyle/>
        <a:p>
          <a:endParaRPr lang="en-GB"/>
        </a:p>
      </dgm:t>
    </dgm:pt>
    <dgm:pt modelId="{D829FF58-2532-4419-9BE1-24E74D7E65E7}" type="pres">
      <dgm:prSet presAssocID="{93735C93-2390-434D-A0D6-5553647F7028}" presName="Accent" presStyleLbl="bgShp" presStyleIdx="0" presStyleCnt="6"/>
      <dgm:spPr/>
      <dgm:t>
        <a:bodyPr/>
        <a:lstStyle/>
        <a:p>
          <a:endParaRPr lang="en-GB"/>
        </a:p>
      </dgm:t>
    </dgm:pt>
    <dgm:pt modelId="{95C77209-114F-4722-886B-ED4766916105}" type="pres">
      <dgm:prSet presAssocID="{93735C93-2390-434D-A0D6-5553647F7028}" presName="Child1" presStyleLbl="node1" presStyleIdx="0" presStyleCnt="6">
        <dgm:presLayoutVars>
          <dgm:chMax val="0"/>
          <dgm:chPref val="0"/>
          <dgm:bulletEnabled val="1"/>
        </dgm:presLayoutVars>
      </dgm:prSet>
      <dgm:spPr/>
      <dgm:t>
        <a:bodyPr/>
        <a:lstStyle/>
        <a:p>
          <a:endParaRPr lang="en-GB"/>
        </a:p>
      </dgm:t>
    </dgm:pt>
    <dgm:pt modelId="{D31259B3-536E-4570-BB5B-104C5AF778A1}" type="pres">
      <dgm:prSet presAssocID="{F3099FA0-2C37-4276-921A-0D5AC416D586}" presName="Accent2" presStyleCnt="0"/>
      <dgm:spPr/>
      <dgm:t>
        <a:bodyPr/>
        <a:lstStyle/>
        <a:p>
          <a:endParaRPr lang="en-GB"/>
        </a:p>
      </dgm:t>
    </dgm:pt>
    <dgm:pt modelId="{4270B980-B436-4FC8-B641-7FE9851CC32B}" type="pres">
      <dgm:prSet presAssocID="{F3099FA0-2C37-4276-921A-0D5AC416D586}" presName="Accent" presStyleLbl="bgShp" presStyleIdx="1" presStyleCnt="6"/>
      <dgm:spPr/>
      <dgm:t>
        <a:bodyPr/>
        <a:lstStyle/>
        <a:p>
          <a:endParaRPr lang="en-GB"/>
        </a:p>
      </dgm:t>
    </dgm:pt>
    <dgm:pt modelId="{8A145706-A132-4F37-B347-B11054D87666}" type="pres">
      <dgm:prSet presAssocID="{F3099FA0-2C37-4276-921A-0D5AC416D586}" presName="Child2" presStyleLbl="node1" presStyleIdx="1" presStyleCnt="6">
        <dgm:presLayoutVars>
          <dgm:chMax val="0"/>
          <dgm:chPref val="0"/>
          <dgm:bulletEnabled val="1"/>
        </dgm:presLayoutVars>
      </dgm:prSet>
      <dgm:spPr/>
      <dgm:t>
        <a:bodyPr/>
        <a:lstStyle/>
        <a:p>
          <a:endParaRPr lang="en-GB"/>
        </a:p>
      </dgm:t>
    </dgm:pt>
    <dgm:pt modelId="{0F26E9E7-9D4B-41A7-97F3-3671EE0DBF33}" type="pres">
      <dgm:prSet presAssocID="{B877D91A-E78E-49E7-9E6B-D55D58679ACE}" presName="Accent3" presStyleCnt="0"/>
      <dgm:spPr/>
      <dgm:t>
        <a:bodyPr/>
        <a:lstStyle/>
        <a:p>
          <a:endParaRPr lang="en-GB"/>
        </a:p>
      </dgm:t>
    </dgm:pt>
    <dgm:pt modelId="{E2385FDD-3599-4393-AEC4-37DB7AF787C6}" type="pres">
      <dgm:prSet presAssocID="{B877D91A-E78E-49E7-9E6B-D55D58679ACE}" presName="Accent" presStyleLbl="bgShp" presStyleIdx="2" presStyleCnt="6"/>
      <dgm:spPr/>
      <dgm:t>
        <a:bodyPr/>
        <a:lstStyle/>
        <a:p>
          <a:endParaRPr lang="en-GB"/>
        </a:p>
      </dgm:t>
    </dgm:pt>
    <dgm:pt modelId="{7C9CBA4F-15D9-4194-BFD6-869472970C53}" type="pres">
      <dgm:prSet presAssocID="{B877D91A-E78E-49E7-9E6B-D55D58679ACE}" presName="Child3" presStyleLbl="node1" presStyleIdx="2" presStyleCnt="6">
        <dgm:presLayoutVars>
          <dgm:chMax val="0"/>
          <dgm:chPref val="0"/>
          <dgm:bulletEnabled val="1"/>
        </dgm:presLayoutVars>
      </dgm:prSet>
      <dgm:spPr/>
      <dgm:t>
        <a:bodyPr/>
        <a:lstStyle/>
        <a:p>
          <a:endParaRPr lang="en-GB"/>
        </a:p>
      </dgm:t>
    </dgm:pt>
    <dgm:pt modelId="{E21AC9DC-2AE0-4D24-9C9E-4C28D046D8A8}" type="pres">
      <dgm:prSet presAssocID="{38BE837B-4F9F-497E-A121-442C75A23269}" presName="Accent4" presStyleCnt="0"/>
      <dgm:spPr/>
      <dgm:t>
        <a:bodyPr/>
        <a:lstStyle/>
        <a:p>
          <a:endParaRPr lang="en-GB"/>
        </a:p>
      </dgm:t>
    </dgm:pt>
    <dgm:pt modelId="{33614346-E517-4070-9869-15E863348BE1}" type="pres">
      <dgm:prSet presAssocID="{38BE837B-4F9F-497E-A121-442C75A23269}" presName="Accent" presStyleLbl="bgShp" presStyleIdx="3" presStyleCnt="6"/>
      <dgm:spPr/>
      <dgm:t>
        <a:bodyPr/>
        <a:lstStyle/>
        <a:p>
          <a:endParaRPr lang="en-GB"/>
        </a:p>
      </dgm:t>
    </dgm:pt>
    <dgm:pt modelId="{E2536AE7-9AB5-48AE-B034-F710D7AA7DF4}" type="pres">
      <dgm:prSet presAssocID="{38BE837B-4F9F-497E-A121-442C75A23269}" presName="Child4" presStyleLbl="node1" presStyleIdx="3" presStyleCnt="6">
        <dgm:presLayoutVars>
          <dgm:chMax val="0"/>
          <dgm:chPref val="0"/>
          <dgm:bulletEnabled val="1"/>
        </dgm:presLayoutVars>
      </dgm:prSet>
      <dgm:spPr/>
      <dgm:t>
        <a:bodyPr/>
        <a:lstStyle/>
        <a:p>
          <a:endParaRPr lang="en-GB"/>
        </a:p>
      </dgm:t>
    </dgm:pt>
    <dgm:pt modelId="{99DB66AC-B29F-464F-A8F3-6292760EE753}" type="pres">
      <dgm:prSet presAssocID="{98C94B86-A80C-4B4B-AF38-53985AE5F057}" presName="Accent5" presStyleCnt="0"/>
      <dgm:spPr/>
      <dgm:t>
        <a:bodyPr/>
        <a:lstStyle/>
        <a:p>
          <a:endParaRPr lang="en-GB"/>
        </a:p>
      </dgm:t>
    </dgm:pt>
    <dgm:pt modelId="{A7E6BB81-F3FF-4D71-BB3C-8A6D2E5D8971}" type="pres">
      <dgm:prSet presAssocID="{98C94B86-A80C-4B4B-AF38-53985AE5F057}" presName="Accent" presStyleLbl="bgShp" presStyleIdx="4" presStyleCnt="6"/>
      <dgm:spPr/>
      <dgm:t>
        <a:bodyPr/>
        <a:lstStyle/>
        <a:p>
          <a:endParaRPr lang="en-GB"/>
        </a:p>
      </dgm:t>
    </dgm:pt>
    <dgm:pt modelId="{6A67ADD2-D476-422F-B1DE-2473FFD12D01}" type="pres">
      <dgm:prSet presAssocID="{98C94B86-A80C-4B4B-AF38-53985AE5F057}" presName="Child5" presStyleLbl="node1" presStyleIdx="4" presStyleCnt="6">
        <dgm:presLayoutVars>
          <dgm:chMax val="0"/>
          <dgm:chPref val="0"/>
          <dgm:bulletEnabled val="1"/>
        </dgm:presLayoutVars>
      </dgm:prSet>
      <dgm:spPr/>
      <dgm:t>
        <a:bodyPr/>
        <a:lstStyle/>
        <a:p>
          <a:endParaRPr lang="en-GB"/>
        </a:p>
      </dgm:t>
    </dgm:pt>
    <dgm:pt modelId="{1E8F4977-A127-4330-BD7A-A39AED5E997A}" type="pres">
      <dgm:prSet presAssocID="{F2BF50AA-5C55-4727-BC90-CB59F675A18D}" presName="Accent6" presStyleCnt="0"/>
      <dgm:spPr/>
      <dgm:t>
        <a:bodyPr/>
        <a:lstStyle/>
        <a:p>
          <a:endParaRPr lang="en-GB"/>
        </a:p>
      </dgm:t>
    </dgm:pt>
    <dgm:pt modelId="{3BB5AEB2-D5DF-4655-A36E-50ABADE41AA1}" type="pres">
      <dgm:prSet presAssocID="{F2BF50AA-5C55-4727-BC90-CB59F675A18D}" presName="Accent" presStyleLbl="bgShp" presStyleIdx="5" presStyleCnt="6"/>
      <dgm:spPr/>
      <dgm:t>
        <a:bodyPr/>
        <a:lstStyle/>
        <a:p>
          <a:endParaRPr lang="en-GB"/>
        </a:p>
      </dgm:t>
    </dgm:pt>
    <dgm:pt modelId="{C3D5CBDC-9346-4D4D-91C3-A29BD67CF1C4}" type="pres">
      <dgm:prSet presAssocID="{F2BF50AA-5C55-4727-BC90-CB59F675A18D}" presName="Child6" presStyleLbl="node1" presStyleIdx="5" presStyleCnt="6">
        <dgm:presLayoutVars>
          <dgm:chMax val="0"/>
          <dgm:chPref val="0"/>
          <dgm:bulletEnabled val="1"/>
        </dgm:presLayoutVars>
      </dgm:prSet>
      <dgm:spPr/>
      <dgm:t>
        <a:bodyPr/>
        <a:lstStyle/>
        <a:p>
          <a:endParaRPr lang="en-GB"/>
        </a:p>
      </dgm:t>
    </dgm:pt>
  </dgm:ptLst>
  <dgm:cxnLst>
    <dgm:cxn modelId="{F90F6317-12CF-4003-968D-D5D51619F208}" type="presOf" srcId="{F3099FA0-2C37-4276-921A-0D5AC416D586}" destId="{8A145706-A132-4F37-B347-B11054D87666}" srcOrd="0" destOrd="0" presId="urn:microsoft.com/office/officeart/2011/layout/HexagonRadial#1"/>
    <dgm:cxn modelId="{07A35EC2-FBD2-4889-B937-74659F87A551}" type="presOf" srcId="{98C94B86-A80C-4B4B-AF38-53985AE5F057}" destId="{6A67ADD2-D476-422F-B1DE-2473FFD12D01}" srcOrd="0" destOrd="0" presId="urn:microsoft.com/office/officeart/2011/layout/HexagonRadial#1"/>
    <dgm:cxn modelId="{D6E54F0A-5960-4591-BEFE-47ED22E0239D}" srcId="{035F658F-158A-4500-92DF-D51C04684F11}" destId="{93735C93-2390-434D-A0D6-5553647F7028}" srcOrd="0" destOrd="0" parTransId="{11529A48-BAE6-487F-B0DA-C4C7F73873DC}" sibTransId="{F9593F8B-74D4-4160-B15A-203AB6BD7886}"/>
    <dgm:cxn modelId="{8CA64EE6-1FCD-47AA-BEC3-A9135B63CCAF}" srcId="{035F658F-158A-4500-92DF-D51C04684F11}" destId="{B877D91A-E78E-49E7-9E6B-D55D58679ACE}" srcOrd="2" destOrd="0" parTransId="{500A786E-0B9B-48AB-9879-735C33115DF8}" sibTransId="{8706F2E0-BDAF-429B-B30A-BC5A07891FAC}"/>
    <dgm:cxn modelId="{644C60DC-8EB1-46A0-AED5-3DF04C7DFF8A}" srcId="{035F658F-158A-4500-92DF-D51C04684F11}" destId="{F3099FA0-2C37-4276-921A-0D5AC416D586}" srcOrd="1" destOrd="0" parTransId="{0B090777-66A5-4FD0-84BF-8AB7BADF542C}" sibTransId="{04178A79-6EF1-4EC8-BF85-18F54D407A2D}"/>
    <dgm:cxn modelId="{54FB36DA-C4A1-4C26-9E44-F193173A899E}" srcId="{035F658F-158A-4500-92DF-D51C04684F11}" destId="{98C94B86-A80C-4B4B-AF38-53985AE5F057}" srcOrd="4" destOrd="0" parTransId="{875A0B86-22E1-4C4B-BD90-54EB84FBB640}" sibTransId="{9317DD31-0475-428A-9FBD-25072E072761}"/>
    <dgm:cxn modelId="{564A7803-0AC8-4EC8-9FA1-839FAA547FFB}" type="presOf" srcId="{754751FE-0296-43D0-ADB2-1372A21AE90F}" destId="{EDBFF0F9-8799-4BC5-9D39-BC483B86B0C2}" srcOrd="0" destOrd="0" presId="urn:microsoft.com/office/officeart/2011/layout/HexagonRadial#1"/>
    <dgm:cxn modelId="{8716F5A9-AA6F-4856-98FD-52F8DE266CC5}" type="presOf" srcId="{B877D91A-E78E-49E7-9E6B-D55D58679ACE}" destId="{7C9CBA4F-15D9-4194-BFD6-869472970C53}" srcOrd="0" destOrd="0" presId="urn:microsoft.com/office/officeart/2011/layout/HexagonRadial#1"/>
    <dgm:cxn modelId="{779B306A-8302-4B9C-8003-D2CA2DA96C83}" type="presOf" srcId="{035F658F-158A-4500-92DF-D51C04684F11}" destId="{F88987D8-700F-4E97-9CA0-262B8B262165}" srcOrd="0" destOrd="0" presId="urn:microsoft.com/office/officeart/2011/layout/HexagonRadial#1"/>
    <dgm:cxn modelId="{55ECB751-198B-4E62-9717-7AEC2720B5E3}" srcId="{035F658F-158A-4500-92DF-D51C04684F11}" destId="{38BE837B-4F9F-497E-A121-442C75A23269}" srcOrd="3" destOrd="0" parTransId="{13E9CB7A-DC47-4E14-BC3E-73114D019A5E}" sibTransId="{B38C2CB2-C1E8-41C4-877D-7DE8FC474F17}"/>
    <dgm:cxn modelId="{B7ACCBD8-9510-4B57-9A64-E9DF73497A48}" srcId="{754751FE-0296-43D0-ADB2-1372A21AE90F}" destId="{035F658F-158A-4500-92DF-D51C04684F11}" srcOrd="0" destOrd="0" parTransId="{AE652D98-D444-4845-A258-642208C27439}" sibTransId="{1E96E801-36FC-45CF-BF61-BA4A3E941282}"/>
    <dgm:cxn modelId="{14AC1F1F-6961-4EEF-8A77-8221187B269E}" type="presOf" srcId="{38BE837B-4F9F-497E-A121-442C75A23269}" destId="{E2536AE7-9AB5-48AE-B034-F710D7AA7DF4}" srcOrd="0" destOrd="0" presId="urn:microsoft.com/office/officeart/2011/layout/HexagonRadial#1"/>
    <dgm:cxn modelId="{FF3AADC8-BD02-4188-B111-DE3E6C9EC52A}" srcId="{035F658F-158A-4500-92DF-D51C04684F11}" destId="{F2BF50AA-5C55-4727-BC90-CB59F675A18D}" srcOrd="5" destOrd="0" parTransId="{1351B83F-F7F1-4D78-8B39-6054C4A127D4}" sibTransId="{63CB5082-C0D2-4133-A947-16B23145C31D}"/>
    <dgm:cxn modelId="{2932ADF5-401A-48B1-A545-9F1FA8FAAF8E}" type="presOf" srcId="{93735C93-2390-434D-A0D6-5553647F7028}" destId="{95C77209-114F-4722-886B-ED4766916105}" srcOrd="0" destOrd="0" presId="urn:microsoft.com/office/officeart/2011/layout/HexagonRadial#1"/>
    <dgm:cxn modelId="{D9949A9C-72CA-4BBE-B5BD-44CB795FF8BE}" type="presOf" srcId="{F2BF50AA-5C55-4727-BC90-CB59F675A18D}" destId="{C3D5CBDC-9346-4D4D-91C3-A29BD67CF1C4}" srcOrd="0" destOrd="0" presId="urn:microsoft.com/office/officeart/2011/layout/HexagonRadial#1"/>
    <dgm:cxn modelId="{8B64F70F-E146-4E50-B3AF-842445477663}" type="presParOf" srcId="{EDBFF0F9-8799-4BC5-9D39-BC483B86B0C2}" destId="{F88987D8-700F-4E97-9CA0-262B8B262165}" srcOrd="0" destOrd="0" presId="urn:microsoft.com/office/officeart/2011/layout/HexagonRadial#1"/>
    <dgm:cxn modelId="{EFC135FC-DD1D-4627-91E0-E588140A606F}" type="presParOf" srcId="{EDBFF0F9-8799-4BC5-9D39-BC483B86B0C2}" destId="{12F5D50E-7511-403C-BDC0-1E8A13096D97}" srcOrd="1" destOrd="0" presId="urn:microsoft.com/office/officeart/2011/layout/HexagonRadial#1"/>
    <dgm:cxn modelId="{9A53FB2C-8741-48AE-A21E-9F837CD37BB9}" type="presParOf" srcId="{12F5D50E-7511-403C-BDC0-1E8A13096D97}" destId="{D829FF58-2532-4419-9BE1-24E74D7E65E7}" srcOrd="0" destOrd="0" presId="urn:microsoft.com/office/officeart/2011/layout/HexagonRadial#1"/>
    <dgm:cxn modelId="{E4D7760C-C9DE-405A-BDED-D3FAEB3F4D69}" type="presParOf" srcId="{EDBFF0F9-8799-4BC5-9D39-BC483B86B0C2}" destId="{95C77209-114F-4722-886B-ED4766916105}" srcOrd="2" destOrd="0" presId="urn:microsoft.com/office/officeart/2011/layout/HexagonRadial#1"/>
    <dgm:cxn modelId="{3C25911F-D649-4481-82E4-F23D782FF709}" type="presParOf" srcId="{EDBFF0F9-8799-4BC5-9D39-BC483B86B0C2}" destId="{D31259B3-536E-4570-BB5B-104C5AF778A1}" srcOrd="3" destOrd="0" presId="urn:microsoft.com/office/officeart/2011/layout/HexagonRadial#1"/>
    <dgm:cxn modelId="{B216D17B-0192-4C9E-B951-4A30D9B09285}" type="presParOf" srcId="{D31259B3-536E-4570-BB5B-104C5AF778A1}" destId="{4270B980-B436-4FC8-B641-7FE9851CC32B}" srcOrd="0" destOrd="0" presId="urn:microsoft.com/office/officeart/2011/layout/HexagonRadial#1"/>
    <dgm:cxn modelId="{9A91964C-3AFB-4BD1-8659-3561AD3F1FD6}" type="presParOf" srcId="{EDBFF0F9-8799-4BC5-9D39-BC483B86B0C2}" destId="{8A145706-A132-4F37-B347-B11054D87666}" srcOrd="4" destOrd="0" presId="urn:microsoft.com/office/officeart/2011/layout/HexagonRadial#1"/>
    <dgm:cxn modelId="{ADDACDF6-14B2-4DBE-B3A6-E04DAFD7204A}" type="presParOf" srcId="{EDBFF0F9-8799-4BC5-9D39-BC483B86B0C2}" destId="{0F26E9E7-9D4B-41A7-97F3-3671EE0DBF33}" srcOrd="5" destOrd="0" presId="urn:microsoft.com/office/officeart/2011/layout/HexagonRadial#1"/>
    <dgm:cxn modelId="{5140766C-D916-4A4E-9503-44184BEDDCA1}" type="presParOf" srcId="{0F26E9E7-9D4B-41A7-97F3-3671EE0DBF33}" destId="{E2385FDD-3599-4393-AEC4-37DB7AF787C6}" srcOrd="0" destOrd="0" presId="urn:microsoft.com/office/officeart/2011/layout/HexagonRadial#1"/>
    <dgm:cxn modelId="{DA50A27F-8904-448E-B182-2B4DE01DF066}" type="presParOf" srcId="{EDBFF0F9-8799-4BC5-9D39-BC483B86B0C2}" destId="{7C9CBA4F-15D9-4194-BFD6-869472970C53}" srcOrd="6" destOrd="0" presId="urn:microsoft.com/office/officeart/2011/layout/HexagonRadial#1"/>
    <dgm:cxn modelId="{7A2F38FB-7683-4D25-8234-BFEBD00BDB7D}" type="presParOf" srcId="{EDBFF0F9-8799-4BC5-9D39-BC483B86B0C2}" destId="{E21AC9DC-2AE0-4D24-9C9E-4C28D046D8A8}" srcOrd="7" destOrd="0" presId="urn:microsoft.com/office/officeart/2011/layout/HexagonRadial#1"/>
    <dgm:cxn modelId="{AA9461BF-B042-4EAC-877D-AA6F91A9B8E6}" type="presParOf" srcId="{E21AC9DC-2AE0-4D24-9C9E-4C28D046D8A8}" destId="{33614346-E517-4070-9869-15E863348BE1}" srcOrd="0" destOrd="0" presId="urn:microsoft.com/office/officeart/2011/layout/HexagonRadial#1"/>
    <dgm:cxn modelId="{04E9E7B6-1193-4EAB-94E3-9964EBA29D67}" type="presParOf" srcId="{EDBFF0F9-8799-4BC5-9D39-BC483B86B0C2}" destId="{E2536AE7-9AB5-48AE-B034-F710D7AA7DF4}" srcOrd="8" destOrd="0" presId="urn:microsoft.com/office/officeart/2011/layout/HexagonRadial#1"/>
    <dgm:cxn modelId="{8D48BDE2-FA52-45B6-B2B2-BF760ED16472}" type="presParOf" srcId="{EDBFF0F9-8799-4BC5-9D39-BC483B86B0C2}" destId="{99DB66AC-B29F-464F-A8F3-6292760EE753}" srcOrd="9" destOrd="0" presId="urn:microsoft.com/office/officeart/2011/layout/HexagonRadial#1"/>
    <dgm:cxn modelId="{B7E477AF-427F-4C4D-9674-A05FF92C6911}" type="presParOf" srcId="{99DB66AC-B29F-464F-A8F3-6292760EE753}" destId="{A7E6BB81-F3FF-4D71-BB3C-8A6D2E5D8971}" srcOrd="0" destOrd="0" presId="urn:microsoft.com/office/officeart/2011/layout/HexagonRadial#1"/>
    <dgm:cxn modelId="{A20E7325-63AD-4878-A927-D8DEEB253FCD}" type="presParOf" srcId="{EDBFF0F9-8799-4BC5-9D39-BC483B86B0C2}" destId="{6A67ADD2-D476-422F-B1DE-2473FFD12D01}" srcOrd="10" destOrd="0" presId="urn:microsoft.com/office/officeart/2011/layout/HexagonRadial#1"/>
    <dgm:cxn modelId="{D590B0B1-4716-411E-B745-CA3C391A79E9}" type="presParOf" srcId="{EDBFF0F9-8799-4BC5-9D39-BC483B86B0C2}" destId="{1E8F4977-A127-4330-BD7A-A39AED5E997A}" srcOrd="11" destOrd="0" presId="urn:microsoft.com/office/officeart/2011/layout/HexagonRadial#1"/>
    <dgm:cxn modelId="{9B9F54BF-A81A-415B-B1C1-212DA2ECD735}" type="presParOf" srcId="{1E8F4977-A127-4330-BD7A-A39AED5E997A}" destId="{3BB5AEB2-D5DF-4655-A36E-50ABADE41AA1}" srcOrd="0" destOrd="0" presId="urn:microsoft.com/office/officeart/2011/layout/HexagonRadial#1"/>
    <dgm:cxn modelId="{36D2DFA1-1729-47FA-BA92-52C6630D17DE}" type="presParOf" srcId="{EDBFF0F9-8799-4BC5-9D39-BC483B86B0C2}" destId="{C3D5CBDC-9346-4D4D-91C3-A29BD67CF1C4}" srcOrd="12" destOrd="0" presId="urn:microsoft.com/office/officeart/2011/layout/Hexagon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30FB8-168B-4D0F-831F-9E78C4EC3DC0}">
      <dsp:nvSpPr>
        <dsp:cNvPr id="0" name=""/>
        <dsp:cNvSpPr/>
      </dsp:nvSpPr>
      <dsp:spPr>
        <a:xfrm rot="4396374">
          <a:off x="2674667" y="1330644"/>
          <a:ext cx="2592368" cy="1766902"/>
        </a:xfrm>
        <a:prstGeom prst="swooshArrow">
          <a:avLst>
            <a:gd name="adj1" fmla="val 16310"/>
            <a:gd name="adj2" fmla="val 313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49391F-4E9A-452F-827A-1BC4E8405475}">
      <dsp:nvSpPr>
        <dsp:cNvPr id="0" name=""/>
        <dsp:cNvSpPr/>
      </dsp:nvSpPr>
      <dsp:spPr>
        <a:xfrm>
          <a:off x="2933809" y="559402"/>
          <a:ext cx="1740520" cy="68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ctr" defTabSz="1689100">
            <a:lnSpc>
              <a:spcPct val="90000"/>
            </a:lnSpc>
            <a:spcBef>
              <a:spcPct val="0"/>
            </a:spcBef>
            <a:spcAft>
              <a:spcPct val="35000"/>
            </a:spcAft>
          </a:pPr>
          <a:r>
            <a:rPr lang="en-GB" sz="3800" kern="1200" dirty="0" smtClean="0"/>
            <a:t>5 years</a:t>
          </a:r>
          <a:endParaRPr lang="en-GB" sz="3800" kern="1200" dirty="0"/>
        </a:p>
      </dsp:txBody>
      <dsp:txXfrm>
        <a:off x="2933809" y="559402"/>
        <a:ext cx="1740520" cy="684234"/>
      </dsp:txXfrm>
    </dsp:sp>
    <dsp:sp modelId="{77F03F01-8C2F-41CC-9496-8D7969578B79}">
      <dsp:nvSpPr>
        <dsp:cNvPr id="0" name=""/>
        <dsp:cNvSpPr/>
      </dsp:nvSpPr>
      <dsp:spPr>
        <a:xfrm>
          <a:off x="4025749" y="3592228"/>
          <a:ext cx="2352054" cy="68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t" anchorCtr="0">
          <a:noAutofit/>
        </a:bodyPr>
        <a:lstStyle/>
        <a:p>
          <a:pPr lvl="0" algn="ctr" defTabSz="1689100">
            <a:lnSpc>
              <a:spcPct val="90000"/>
            </a:lnSpc>
            <a:spcBef>
              <a:spcPct val="0"/>
            </a:spcBef>
            <a:spcAft>
              <a:spcPct val="35000"/>
            </a:spcAft>
          </a:pPr>
          <a:r>
            <a:rPr lang="en-GB" sz="3800" kern="1200" dirty="0" smtClean="0"/>
            <a:t>10 hours</a:t>
          </a:r>
          <a:endParaRPr lang="en-GB" sz="3800" kern="1200" dirty="0"/>
        </a:p>
      </dsp:txBody>
      <dsp:txXfrm>
        <a:off x="4025749" y="3592228"/>
        <a:ext cx="2352054" cy="684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987D8-700F-4E97-9CA0-262B8B262165}">
      <dsp:nvSpPr>
        <dsp:cNvPr id="0" name=""/>
        <dsp:cNvSpPr/>
      </dsp:nvSpPr>
      <dsp:spPr>
        <a:xfrm>
          <a:off x="3881210" y="1818656"/>
          <a:ext cx="2311591" cy="1999620"/>
        </a:xfrm>
        <a:prstGeom prst="hexagon">
          <a:avLst>
            <a:gd name="adj" fmla="val 28570"/>
            <a:gd name="vf" fmla="val 115470"/>
          </a:avLst>
        </a:prstGeom>
        <a:solidFill>
          <a:schemeClr val="accent6">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smtClean="0"/>
            <a:t>Microsoft Azure</a:t>
          </a:r>
          <a:endParaRPr lang="en-GB" sz="2400" kern="1200" dirty="0"/>
        </a:p>
      </dsp:txBody>
      <dsp:txXfrm>
        <a:off x="4264273" y="2150021"/>
        <a:ext cx="1545465" cy="1336890"/>
      </dsp:txXfrm>
    </dsp:sp>
    <dsp:sp modelId="{4270B980-B436-4FC8-B641-7FE9851CC32B}">
      <dsp:nvSpPr>
        <dsp:cNvPr id="0" name=""/>
        <dsp:cNvSpPr/>
      </dsp:nvSpPr>
      <dsp:spPr>
        <a:xfrm>
          <a:off x="5328711" y="861973"/>
          <a:ext cx="872156" cy="751478"/>
        </a:xfrm>
        <a:prstGeom prst="hexagon">
          <a:avLst>
            <a:gd name="adj" fmla="val 28900"/>
            <a:gd name="vf" fmla="val 115470"/>
          </a:avLst>
        </a:prstGeom>
        <a:solidFill>
          <a:schemeClr val="accent6">
            <a:tint val="4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5C77209-114F-4722-886B-ED4766916105}">
      <dsp:nvSpPr>
        <dsp:cNvPr id="0" name=""/>
        <dsp:cNvSpPr/>
      </dsp:nvSpPr>
      <dsp:spPr>
        <a:xfrm>
          <a:off x="4094141" y="0"/>
          <a:ext cx="1894332" cy="1638820"/>
        </a:xfrm>
        <a:prstGeom prst="hexagon">
          <a:avLst>
            <a:gd name="adj" fmla="val 28570"/>
            <a:gd name="vf" fmla="val 11547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smtClean="0"/>
            <a:t>Urban Science</a:t>
          </a:r>
          <a:endParaRPr lang="en-GB" sz="2400" kern="1200" dirty="0"/>
        </a:p>
      </dsp:txBody>
      <dsp:txXfrm>
        <a:off x="4408072" y="271587"/>
        <a:ext cx="1266470" cy="1095646"/>
      </dsp:txXfrm>
    </dsp:sp>
    <dsp:sp modelId="{E2385FDD-3599-4393-AEC4-37DB7AF787C6}">
      <dsp:nvSpPr>
        <dsp:cNvPr id="0" name=""/>
        <dsp:cNvSpPr/>
      </dsp:nvSpPr>
      <dsp:spPr>
        <a:xfrm>
          <a:off x="6346585" y="2266837"/>
          <a:ext cx="872156" cy="751478"/>
        </a:xfrm>
        <a:prstGeom prst="hexagon">
          <a:avLst>
            <a:gd name="adj" fmla="val 28900"/>
            <a:gd name="vf" fmla="val 115470"/>
          </a:avLst>
        </a:prstGeom>
        <a:solidFill>
          <a:schemeClr val="accent6">
            <a:tint val="4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8A145706-A132-4F37-B347-B11054D87666}">
      <dsp:nvSpPr>
        <dsp:cNvPr id="0" name=""/>
        <dsp:cNvSpPr/>
      </dsp:nvSpPr>
      <dsp:spPr>
        <a:xfrm>
          <a:off x="5831464" y="1007984"/>
          <a:ext cx="1894332" cy="1638820"/>
        </a:xfrm>
        <a:prstGeom prst="hexagon">
          <a:avLst>
            <a:gd name="adj" fmla="val 28570"/>
            <a:gd name="vf" fmla="val 11547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smtClean="0"/>
            <a:t>Machine Learning</a:t>
          </a:r>
          <a:endParaRPr lang="en-GB" sz="2400" kern="1200" dirty="0"/>
        </a:p>
      </dsp:txBody>
      <dsp:txXfrm>
        <a:off x="6145395" y="1279571"/>
        <a:ext cx="1266470" cy="1095646"/>
      </dsp:txXfrm>
    </dsp:sp>
    <dsp:sp modelId="{33614346-E517-4070-9869-15E863348BE1}">
      <dsp:nvSpPr>
        <dsp:cNvPr id="0" name=""/>
        <dsp:cNvSpPr/>
      </dsp:nvSpPr>
      <dsp:spPr>
        <a:xfrm>
          <a:off x="5639504" y="3852665"/>
          <a:ext cx="872156" cy="751478"/>
        </a:xfrm>
        <a:prstGeom prst="hexagon">
          <a:avLst>
            <a:gd name="adj" fmla="val 28900"/>
            <a:gd name="vf" fmla="val 115470"/>
          </a:avLst>
        </a:prstGeom>
        <a:solidFill>
          <a:schemeClr val="accent6">
            <a:tint val="4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7C9CBA4F-15D9-4194-BFD6-869472970C53}">
      <dsp:nvSpPr>
        <dsp:cNvPr id="0" name=""/>
        <dsp:cNvSpPr/>
      </dsp:nvSpPr>
      <dsp:spPr>
        <a:xfrm>
          <a:off x="5831464" y="2989564"/>
          <a:ext cx="1894332" cy="1638820"/>
        </a:xfrm>
        <a:prstGeom prst="hexagon">
          <a:avLst>
            <a:gd name="adj" fmla="val 28570"/>
            <a:gd name="vf" fmla="val 11547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smtClean="0"/>
            <a:t>Environmental Science</a:t>
          </a:r>
          <a:endParaRPr lang="en-GB" sz="1500" kern="1200" dirty="0"/>
        </a:p>
      </dsp:txBody>
      <dsp:txXfrm>
        <a:off x="6145395" y="3261151"/>
        <a:ext cx="1266470" cy="1095646"/>
      </dsp:txXfrm>
    </dsp:sp>
    <dsp:sp modelId="{A7E6BB81-F3FF-4D71-BB3C-8A6D2E5D8971}">
      <dsp:nvSpPr>
        <dsp:cNvPr id="0" name=""/>
        <dsp:cNvSpPr/>
      </dsp:nvSpPr>
      <dsp:spPr>
        <a:xfrm>
          <a:off x="3885512" y="4017280"/>
          <a:ext cx="872156" cy="751478"/>
        </a:xfrm>
        <a:prstGeom prst="hexagon">
          <a:avLst>
            <a:gd name="adj" fmla="val 28900"/>
            <a:gd name="vf" fmla="val 115470"/>
          </a:avLst>
        </a:prstGeom>
        <a:solidFill>
          <a:schemeClr val="accent6">
            <a:tint val="4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E2536AE7-9AB5-48AE-B034-F710D7AA7DF4}">
      <dsp:nvSpPr>
        <dsp:cNvPr id="0" name=""/>
        <dsp:cNvSpPr/>
      </dsp:nvSpPr>
      <dsp:spPr>
        <a:xfrm>
          <a:off x="4094141" y="3998676"/>
          <a:ext cx="1894332" cy="1638820"/>
        </a:xfrm>
        <a:prstGeom prst="hexagon">
          <a:avLst>
            <a:gd name="adj" fmla="val 28570"/>
            <a:gd name="vf" fmla="val 11547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smtClean="0"/>
            <a:t>Life Sciences</a:t>
          </a:r>
          <a:endParaRPr lang="en-GB" sz="2400" kern="1200" dirty="0"/>
        </a:p>
      </dsp:txBody>
      <dsp:txXfrm>
        <a:off x="4408072" y="4270263"/>
        <a:ext cx="1266470" cy="1095646"/>
      </dsp:txXfrm>
    </dsp:sp>
    <dsp:sp modelId="{3BB5AEB2-D5DF-4655-A36E-50ABADE41AA1}">
      <dsp:nvSpPr>
        <dsp:cNvPr id="0" name=""/>
        <dsp:cNvSpPr/>
      </dsp:nvSpPr>
      <dsp:spPr>
        <a:xfrm>
          <a:off x="2850969" y="2612979"/>
          <a:ext cx="872156" cy="751478"/>
        </a:xfrm>
        <a:prstGeom prst="hexagon">
          <a:avLst>
            <a:gd name="adj" fmla="val 28900"/>
            <a:gd name="vf" fmla="val 115470"/>
          </a:avLst>
        </a:prstGeom>
        <a:solidFill>
          <a:schemeClr val="accent6">
            <a:tint val="4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6A67ADD2-D476-422F-B1DE-2473FFD12D01}">
      <dsp:nvSpPr>
        <dsp:cNvPr id="0" name=""/>
        <dsp:cNvSpPr/>
      </dsp:nvSpPr>
      <dsp:spPr>
        <a:xfrm>
          <a:off x="2348753" y="2990692"/>
          <a:ext cx="1894332" cy="1638820"/>
        </a:xfrm>
        <a:prstGeom prst="hexagon">
          <a:avLst>
            <a:gd name="adj" fmla="val 28570"/>
            <a:gd name="vf" fmla="val 11547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kern="1200" dirty="0" smtClean="0"/>
            <a:t>Computer science</a:t>
          </a:r>
          <a:endParaRPr lang="en-GB" sz="2000" kern="1200" dirty="0"/>
        </a:p>
      </dsp:txBody>
      <dsp:txXfrm>
        <a:off x="2662684" y="3262279"/>
        <a:ext cx="1266470" cy="1095646"/>
      </dsp:txXfrm>
    </dsp:sp>
    <dsp:sp modelId="{C3D5CBDC-9346-4D4D-91C3-A29BD67CF1C4}">
      <dsp:nvSpPr>
        <dsp:cNvPr id="0" name=""/>
        <dsp:cNvSpPr/>
      </dsp:nvSpPr>
      <dsp:spPr>
        <a:xfrm>
          <a:off x="2348753" y="1005729"/>
          <a:ext cx="1894332" cy="1638820"/>
        </a:xfrm>
        <a:prstGeom prst="hexagon">
          <a:avLst>
            <a:gd name="adj" fmla="val 28570"/>
            <a:gd name="vf" fmla="val 11547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kern="1200" dirty="0" smtClean="0"/>
            <a:t>Engineering</a:t>
          </a:r>
          <a:endParaRPr lang="en-GB" sz="1800" kern="1200" dirty="0"/>
        </a:p>
      </dsp:txBody>
      <dsp:txXfrm>
        <a:off x="2662684" y="1277316"/>
        <a:ext cx="1266470" cy="1095646"/>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1">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21/04/2014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start of day 2 looks the same as the end of day 1. The trainer should tease out of the agenda slides following, what the key learning points are, and contextualize these items for the attendees. There is also an explicit call for questions and dialogue before continuing.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85193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01553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68211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4173322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FetchClimate is an ‘automatic intelligent</a:t>
            </a:r>
            <a:r>
              <a:rPr lang="en-GB" baseline="0" dirty="0" smtClean="0"/>
              <a:t> environmental information service’ – in the sense that you ask it for what you want (e.g. temperature at midday in June) and it selects the best data to answer this query; does all necessary calculations on the fly; then sends back the answer, complete with uncertainty. It can be accessed via code (and so used within other tools), or directly via a compelling browser interface. </a:t>
            </a:r>
          </a:p>
          <a:p>
            <a:endParaRPr lang="en-GB" baseline="0" dirty="0" smtClean="0"/>
          </a:p>
          <a:p>
            <a:r>
              <a:rPr lang="en-GB" baseline="0" dirty="0" smtClean="0"/>
              <a:t>See http://research.microsoft.com/en-us/um/cambridge/groups/science/tools/fetchclimate/default.htm </a:t>
            </a:r>
            <a:endParaRPr lang="en-GB" dirty="0" smtClean="0"/>
          </a:p>
          <a:p>
            <a:endParaRPr lang="en-GB" dirty="0"/>
          </a:p>
        </p:txBody>
      </p:sp>
      <p:sp>
        <p:nvSpPr>
          <p:cNvPr id="4" name="Slide Number Placeholder 3"/>
          <p:cNvSpPr>
            <a:spLocks noGrp="1"/>
          </p:cNvSpPr>
          <p:nvPr>
            <p:ph type="sldNum" sz="quarter" idx="10"/>
          </p:nvPr>
        </p:nvSpPr>
        <p:spPr/>
        <p:txBody>
          <a:bodyPr/>
          <a:lstStyle/>
          <a:p>
            <a:fld id="{4B40C482-72D3-4BF7-9242-D46E186CC16B}" type="slidenum">
              <a:rPr lang="en-GB" smtClean="0"/>
              <a:t>9</a:t>
            </a:fld>
            <a:endParaRPr lang="en-GB"/>
          </a:p>
        </p:txBody>
      </p:sp>
    </p:spTree>
    <p:extLst>
      <p:ext uri="{BB962C8B-B14F-4D97-AF65-F5344CB8AC3E}">
        <p14:creationId xmlns:p14="http://schemas.microsoft.com/office/powerpoint/2010/main" val="3003096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smtClean="0"/>
              <a:t>Microsoft Research</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B36F5B-4C3F-4F2E-A03A-0593CF00BE44}" type="datetime1">
              <a:rPr lang="en-US" smtClean="0"/>
              <a:t>4/21/2014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3096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smtClean="0"/>
              <a:t>Microsoft Research</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B36F5B-4C3F-4F2E-A03A-0593CF00BE44}" type="datetime1">
              <a:rPr lang="en-US" smtClean="0"/>
              <a:t>4/21/2014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91404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7858803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2376952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87806443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33490375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2621685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191042467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287053505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a:gradFill>
                  <a:gsLst>
                    <a:gs pos="0">
                      <a:srgbClr val="292929"/>
                    </a:gs>
                    <a:gs pos="100000">
                      <a:srgbClr val="292929"/>
                    </a:gs>
                  </a:gsLst>
                  <a:lin ang="5400000" scaled="0"/>
                </a:gradFill>
                <a:cs typeface="Segoe UI" pitchFamily="34" charset="0"/>
              </a:rPr>
              <a:t>© </a:t>
            </a:r>
            <a:r>
              <a:rPr lang="en-US" sz="700" smtClean="0">
                <a:gradFill>
                  <a:gsLst>
                    <a:gs pos="0">
                      <a:srgbClr val="292929"/>
                    </a:gs>
                    <a:gs pos="100000">
                      <a:srgbClr val="292929"/>
                    </a:gs>
                  </a:gsLst>
                  <a:lin ang="5400000" scaled="0"/>
                </a:gradFill>
                <a:cs typeface="Segoe UI" pitchFamily="34" charset="0"/>
              </a:rPr>
              <a:t>201</a:t>
            </a:r>
            <a:r>
              <a:rPr lang="en-US" altLang="zh-CN" sz="700" smtClean="0">
                <a:gradFill>
                  <a:gsLst>
                    <a:gs pos="0">
                      <a:srgbClr val="292929"/>
                    </a:gs>
                    <a:gs pos="100000">
                      <a:srgbClr val="292929"/>
                    </a:gs>
                  </a:gsLst>
                  <a:lin ang="5400000" scaled="0"/>
                </a:gradFill>
                <a:cs typeface="Segoe UI" pitchFamily="34" charset="0"/>
              </a:rPr>
              <a:t>4</a:t>
            </a:r>
            <a:r>
              <a:rPr lang="en-US" sz="70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90770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050136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9939683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22532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3" name="图片 2"/>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42282031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507841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066800"/>
            <a:ext cx="11582400"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fld id="{704CAED1-1FA9-4569-9762-0F32B15C6546}" type="datetimeFigureOut">
              <a:rPr lang="en-US" smtClean="0"/>
              <a:pPr/>
              <a:t>4/21/2014</a:t>
            </a:fld>
            <a:endParaRPr lang="en-US"/>
          </a:p>
        </p:txBody>
      </p:sp>
      <p:sp>
        <p:nvSpPr>
          <p:cNvPr id="5" name="Footer Placeholder 4"/>
          <p:cNvSpPr>
            <a:spLocks noGrp="1"/>
          </p:cNvSpPr>
          <p:nvPr>
            <p:ph type="ftr" sz="quarter" idx="11"/>
          </p:nvPr>
        </p:nvSpPr>
        <p:spPr>
          <a:xfrm>
            <a:off x="4165600" y="6356351"/>
            <a:ext cx="3860801" cy="3651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fld id="{9E0FC87C-86CD-4135-9511-463A0DF518FB}" type="slidenum">
              <a:rPr lang="en-US" smtClean="0"/>
              <a:pPr/>
              <a:t>‹#›</a:t>
            </a:fld>
            <a:endParaRPr lang="en-US"/>
          </a:p>
        </p:txBody>
      </p:sp>
      <p:sp>
        <p:nvSpPr>
          <p:cNvPr id="8" name="Title 1"/>
          <p:cNvSpPr>
            <a:spLocks noGrp="1"/>
          </p:cNvSpPr>
          <p:nvPr>
            <p:ph type="title"/>
          </p:nvPr>
        </p:nvSpPr>
        <p:spPr>
          <a:xfrm>
            <a:off x="304801" y="152400"/>
            <a:ext cx="11582400" cy="443198"/>
          </a:xfrm>
        </p:spPr>
        <p:txBody>
          <a:bodyPr/>
          <a:lstStyle>
            <a:lvl1pPr>
              <a:defRPr sz="3200" b="1">
                <a:solidFill>
                  <a:schemeClr val="tx2"/>
                </a:solidFill>
                <a:effectLst>
                  <a:innerShdw blurRad="114300">
                    <a:prstClr val="black"/>
                  </a:innerShdw>
                </a:effectLst>
                <a:latin typeface="+mn-lt"/>
              </a:defRPr>
            </a:lvl1pPr>
          </a:lstStyle>
          <a:p>
            <a:r>
              <a:rPr lang="en-US" smtClean="0"/>
              <a:t>Click to edit Master title style</a:t>
            </a:r>
            <a:endParaRPr lang="en-US" dirty="0"/>
          </a:p>
        </p:txBody>
      </p:sp>
    </p:spTree>
    <p:extLst>
      <p:ext uri="{BB962C8B-B14F-4D97-AF65-F5344CB8AC3E}">
        <p14:creationId xmlns:p14="http://schemas.microsoft.com/office/powerpoint/2010/main" val="16747882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56941" y="289513"/>
            <a:ext cx="11476044" cy="747897"/>
          </a:xfrm>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6940" y="1187623"/>
            <a:ext cx="11476045" cy="185845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7132910"/>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6940" y="1189177"/>
            <a:ext cx="11476045" cy="185845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7936001"/>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8" cy="747897"/>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802"/>
            <a:ext cx="11151918" cy="19977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8"/>
          <p:cNvSpPr>
            <a:spLocks noGrp="1"/>
          </p:cNvSpPr>
          <p:nvPr>
            <p:ph type="body" sz="quarter" idx="11" hasCustomPrompt="1"/>
          </p:nvPr>
        </p:nvSpPr>
        <p:spPr>
          <a:xfrm>
            <a:off x="4438653" y="6622503"/>
            <a:ext cx="3314700" cy="163058"/>
          </a:xfrm>
        </p:spPr>
        <p:txBody>
          <a:bodyPr>
            <a:spAutoFit/>
          </a:bodyPr>
          <a:lstStyle>
            <a:lvl1pPr marL="0" indent="0" algn="ctr" defTabSz="914374" rtl="0" eaLnBrk="1" latinLnBrk="0" hangingPunct="1">
              <a:lnSpc>
                <a:spcPct val="90000"/>
              </a:lnSpc>
              <a:spcBef>
                <a:spcPct val="20000"/>
              </a:spcBef>
              <a:buClr>
                <a:srgbClr val="4E90CD"/>
              </a:buClr>
              <a:buSzPct val="120000"/>
              <a:buFont typeface="Arial" pitchFamily="34" charset="0"/>
              <a:buNone/>
              <a:defRPr lang="en-US" sz="1177" kern="1200" dirty="0" smtClean="0">
                <a:gradFill>
                  <a:gsLst>
                    <a:gs pos="0">
                      <a:schemeClr val="tx1"/>
                    </a:gs>
                    <a:gs pos="86000">
                      <a:schemeClr val="tx1"/>
                    </a:gs>
                  </a:gsLst>
                  <a:lin ang="5400000" scaled="0"/>
                </a:gradFill>
                <a:latin typeface="Segoe UI Light" pitchFamily="34" charset="0"/>
                <a:ea typeface="+mn-ea"/>
                <a:cs typeface="+mn-cs"/>
              </a:defRPr>
            </a:lvl1pPr>
            <a:lvl2pPr marL="460380" indent="0" algn="ctr">
              <a:buNone/>
              <a:defRPr sz="1177"/>
            </a:lvl2pPr>
            <a:lvl3pPr marL="855674" indent="0" algn="ctr">
              <a:buNone/>
              <a:defRPr sz="1177"/>
            </a:lvl3pPr>
            <a:lvl4pPr marL="1258903" indent="0" algn="ctr">
              <a:buNone/>
              <a:defRPr sz="1177"/>
            </a:lvl4pPr>
            <a:lvl5pPr marL="1604982" indent="0" algn="ctr">
              <a:buNone/>
              <a:defRPr sz="1177"/>
            </a:lvl5pPr>
          </a:lstStyle>
          <a:p>
            <a:pPr lvl="0"/>
            <a:r>
              <a:rPr lang="en-US" dirty="0" smtClean="0"/>
              <a:t>Click to edit text</a:t>
            </a:r>
          </a:p>
        </p:txBody>
      </p:sp>
      <p:sp>
        <p:nvSpPr>
          <p:cNvPr id="6" name="Slide Number Placeholder 4"/>
          <p:cNvSpPr>
            <a:spLocks noGrp="1"/>
          </p:cNvSpPr>
          <p:nvPr>
            <p:ph type="sldNum" sz="quarter" idx="4"/>
          </p:nvPr>
        </p:nvSpPr>
        <p:spPr>
          <a:xfrm>
            <a:off x="253999" y="6572907"/>
            <a:ext cx="2844800" cy="258532"/>
          </a:xfrm>
          <a:prstGeom prst="rect">
            <a:avLst/>
          </a:prstGeom>
        </p:spPr>
        <p:txBody>
          <a:bodyPr vert="horz" lIns="93260" tIns="46630" rIns="93260" bIns="46630" rtlCol="0" anchor="ctr">
            <a:spAutoFit/>
          </a:bodyPr>
          <a:lstStyle>
            <a:lvl1pPr marL="0" algn="l" defTabSz="914374" rtl="0" eaLnBrk="1" latinLnBrk="0" hangingPunct="1">
              <a:lnSpc>
                <a:spcPct val="90000"/>
              </a:lnSpc>
              <a:spcBef>
                <a:spcPct val="20000"/>
              </a:spcBef>
              <a:buClr>
                <a:srgbClr val="4E90CD"/>
              </a:buClr>
              <a:buSzPct val="120000"/>
              <a:defRPr lang="en-US" sz="1177" kern="1200" smtClean="0">
                <a:gradFill>
                  <a:gsLst>
                    <a:gs pos="0">
                      <a:schemeClr val="tx1"/>
                    </a:gs>
                    <a:gs pos="86000">
                      <a:schemeClr val="tx1"/>
                    </a:gs>
                  </a:gsLst>
                  <a:lin ang="5400000" scaled="0"/>
                </a:gradFill>
                <a:latin typeface="Segoe UI Light" pitchFamily="34" charset="0"/>
                <a:ea typeface="+mn-ea"/>
                <a:cs typeface="+mn-cs"/>
              </a:defRPr>
            </a:lvl1pPr>
          </a:lstStyle>
          <a:p>
            <a:fld id="{4ADF12F3-3404-4B21-B30F-258D3BB43857}" type="slidenum">
              <a:rPr lang="en-US" smtClean="0"/>
              <a:pPr/>
              <a:t>‹#›</a:t>
            </a:fld>
            <a:endParaRPr lang="en-US" dirty="0"/>
          </a:p>
        </p:txBody>
      </p:sp>
    </p:spTree>
    <p:extLst>
      <p:ext uri="{BB962C8B-B14F-4D97-AF65-F5344CB8AC3E}">
        <p14:creationId xmlns:p14="http://schemas.microsoft.com/office/powerpoint/2010/main" val="1165727558"/>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362238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02782943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96415130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dirty="0"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50741213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39853530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2957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dirty="0" smtClean="0"/>
              <a:t>Click to edit Master text styles</a:t>
            </a:r>
          </a:p>
          <a:p>
            <a:pPr marL="3174" lvl="1" indent="0" algn="l" defTabSz="914089"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15524002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985202"/>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 id="2147484550" r:id="rId16"/>
    <p:sldLayoutId id="2147484551" r:id="rId17"/>
    <p:sldLayoutId id="2147484552" r:id="rId18"/>
    <p:sldLayoutId id="2147484553" r:id="rId19"/>
    <p:sldLayoutId id="2147484554" r:id="rId20"/>
    <p:sldLayoutId id="2147484555" r:id="rId21"/>
    <p:sldLayoutId id="2147484556" r:id="rId22"/>
    <p:sldLayoutId id="2147484557" r:id="rId23"/>
    <p:sldLayoutId id="2147484558" r:id="rId24"/>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diagramDrawing" Target="../diagrams/drawing1.xml"/><Relationship Id="rId3" Type="http://schemas.microsoft.com/office/2007/relationships/hdphoto" Target="../media/hdphoto2.wdp"/><Relationship Id="rId7" Type="http://schemas.openxmlformats.org/officeDocument/2006/relationships/image" Target="../media/image22.png"/><Relationship Id="rId12" Type="http://schemas.openxmlformats.org/officeDocument/2006/relationships/diagramColors" Target="../diagrams/colors1.xml"/><Relationship Id="rId2" Type="http://schemas.openxmlformats.org/officeDocument/2006/relationships/image" Target="../media/image18.png"/><Relationship Id="rId1" Type="http://schemas.openxmlformats.org/officeDocument/2006/relationships/slideLayout" Target="../slideLayouts/slideLayout24.xml"/><Relationship Id="rId6" Type="http://schemas.openxmlformats.org/officeDocument/2006/relationships/image" Target="../media/image21.gif"/><Relationship Id="rId11" Type="http://schemas.openxmlformats.org/officeDocument/2006/relationships/diagramQuickStyle" Target="../diagrams/quickStyle1.xml"/><Relationship Id="rId5" Type="http://schemas.openxmlformats.org/officeDocument/2006/relationships/image" Target="../media/image20.png"/><Relationship Id="rId10" Type="http://schemas.openxmlformats.org/officeDocument/2006/relationships/diagramLayout" Target="../diagrams/layout1.xml"/><Relationship Id="rId4" Type="http://schemas.openxmlformats.org/officeDocument/2006/relationships/image" Target="../media/image19.png"/><Relationship Id="rId9" Type="http://schemas.openxmlformats.org/officeDocument/2006/relationships/diagramData" Target="../diagrams/data1.xml"/><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hyperlink" Target="http://fetchclimate2.cloudapp.net/"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Use Scenarios and Patterns</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Microsoft Azure for Research Training</a:t>
            </a:r>
            <a:endParaRPr lang="en-US" dirty="0"/>
          </a:p>
        </p:txBody>
      </p:sp>
    </p:spTree>
    <p:extLst>
      <p:ext uri="{BB962C8B-B14F-4D97-AF65-F5344CB8AC3E}">
        <p14:creationId xmlns:p14="http://schemas.microsoft.com/office/powerpoint/2010/main" val="30090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05603" y="1368422"/>
            <a:ext cx="8379237" cy="466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032854" y="224139"/>
            <a:ext cx="10934245" cy="597536"/>
          </a:xfrm>
        </p:spPr>
        <p:txBody>
          <a:bodyPr/>
          <a:lstStyle/>
          <a:p>
            <a:r>
              <a:rPr lang="en-US" altLang="ko-KR" sz="4314" dirty="0"/>
              <a:t>FetchClimate – MODIS Azure results </a:t>
            </a:r>
            <a:endParaRPr lang="ko-KR" altLang="en-US" sz="4314" dirty="0"/>
          </a:p>
        </p:txBody>
      </p:sp>
    </p:spTree>
    <p:extLst>
      <p:ext uri="{BB962C8B-B14F-4D97-AF65-F5344CB8AC3E}">
        <p14:creationId xmlns:p14="http://schemas.microsoft.com/office/powerpoint/2010/main" val="159170466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 UK Weather Forecast Data</a:t>
            </a:r>
            <a:endParaRPr lang="en-GB" dirty="0"/>
          </a:p>
        </p:txBody>
      </p:sp>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954183" y="1134554"/>
            <a:ext cx="4177144" cy="450588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37924" y="1784777"/>
            <a:ext cx="4161059" cy="4825217"/>
          </a:xfrm>
          <a:prstGeom prst="rect">
            <a:avLst/>
          </a:prstGeom>
          <a:ln>
            <a:noFill/>
          </a:ln>
          <a:effectLst>
            <a:outerShdw blurRad="292100" dist="139700" dir="2700000" algn="tl" rotWithShape="0">
              <a:srgbClr val="333333">
                <a:alpha val="65000"/>
              </a:srgbClr>
            </a:outerShdw>
          </a:effectLst>
        </p:spPr>
      </p:pic>
      <p:sp>
        <p:nvSpPr>
          <p:cNvPr id="8" name="Content Placeholder 5"/>
          <p:cNvSpPr txBox="1">
            <a:spLocks/>
          </p:cNvSpPr>
          <p:nvPr/>
        </p:nvSpPr>
        <p:spPr>
          <a:xfrm>
            <a:off x="1709285" y="1483934"/>
            <a:ext cx="3020040" cy="3807120"/>
          </a:xfrm>
          <a:prstGeom prst="rect">
            <a:avLst/>
          </a:prstGeom>
        </p:spPr>
        <p:txBody>
          <a:bodyPr vert="horz" wrap="square" lIns="143448" tIns="89655" rIns="143448" bIns="89655"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a:r>
              <a:rPr lang="en-GB" sz="2745" dirty="0"/>
              <a:t>Daily forecast    + 5 days</a:t>
            </a:r>
          </a:p>
          <a:p>
            <a:pPr marL="280178" indent="-280178"/>
            <a:r>
              <a:rPr lang="en-GB" sz="2745" dirty="0"/>
              <a:t>3 hourly forecast + 5 days</a:t>
            </a:r>
          </a:p>
          <a:p>
            <a:pPr marL="280178" indent="-280178"/>
            <a:r>
              <a:rPr lang="en-GB" sz="2745" dirty="0"/>
              <a:t>Observation data</a:t>
            </a:r>
          </a:p>
        </p:txBody>
      </p:sp>
      <p:sp>
        <p:nvSpPr>
          <p:cNvPr id="4" name="Rectangle 3"/>
          <p:cNvSpPr/>
          <p:nvPr/>
        </p:nvSpPr>
        <p:spPr>
          <a:xfrm>
            <a:off x="1791462" y="4197385"/>
            <a:ext cx="2596265" cy="1357962"/>
          </a:xfrm>
          <a:prstGeom prst="rect">
            <a:avLst/>
          </a:prstGeom>
        </p:spPr>
        <p:txBody>
          <a:bodyPr wrap="square">
            <a:spAutoFit/>
          </a:bodyPr>
          <a:lstStyle/>
          <a:p>
            <a:r>
              <a:rPr lang="en-GB" sz="2745" dirty="0">
                <a:latin typeface="+mj-lt"/>
              </a:rPr>
              <a:t>Web search:</a:t>
            </a:r>
          </a:p>
          <a:p>
            <a:r>
              <a:rPr lang="en-GB" sz="2745" b="1" i="1" dirty="0">
                <a:solidFill>
                  <a:schemeClr val="tx2">
                    <a:lumMod val="75000"/>
                  </a:schemeClr>
                </a:solidFill>
                <a:latin typeface="+mj-lt"/>
              </a:rPr>
              <a:t>“open weather data azure”</a:t>
            </a:r>
          </a:p>
        </p:txBody>
      </p:sp>
    </p:spTree>
    <p:extLst>
      <p:ext uri="{BB962C8B-B14F-4D97-AF65-F5344CB8AC3E}">
        <p14:creationId xmlns:p14="http://schemas.microsoft.com/office/powerpoint/2010/main" val="197376646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t="16728" b="21617"/>
          <a:stretch/>
        </p:blipFill>
        <p:spPr>
          <a:xfrm flipH="1">
            <a:off x="6650538" y="3304514"/>
            <a:ext cx="3867252" cy="2133600"/>
          </a:xfrm>
          <a:prstGeom prst="rect">
            <a:avLst/>
          </a:prstGeom>
        </p:spPr>
      </p:pic>
      <p:sp>
        <p:nvSpPr>
          <p:cNvPr id="9" name="Title 1"/>
          <p:cNvSpPr>
            <a:spLocks noGrp="1"/>
          </p:cNvSpPr>
          <p:nvPr>
            <p:ph type="title"/>
          </p:nvPr>
        </p:nvSpPr>
        <p:spPr>
          <a:xfrm>
            <a:off x="1913436" y="228600"/>
            <a:ext cx="8363938" cy="1495794"/>
          </a:xfrm>
        </p:spPr>
        <p:txBody>
          <a:bodyPr/>
          <a:lstStyle/>
          <a:p>
            <a:r>
              <a:rPr lang="en-GB" dirty="0" smtClean="0">
                <a:solidFill>
                  <a:srgbClr val="000000"/>
                </a:solidFill>
                <a:ea typeface="Calibri" panose="020F0502020204030204" pitchFamily="34" charset="0"/>
                <a:cs typeface="Times New Roman" panose="02020603050405020304" pitchFamily="18" charset="0"/>
              </a:rPr>
              <a:t>Accelerating Drug Design - QSAR</a:t>
            </a:r>
            <a:endParaRPr lang="en-GB" dirty="0">
              <a:solidFill>
                <a:srgbClr val="000000"/>
              </a:solidFill>
              <a:ea typeface="Calibri" panose="020F0502020204030204" pitchFamily="34" charset="0"/>
              <a:cs typeface="Times New Roman" panose="02020603050405020304" pitchFamily="18" charset="0"/>
            </a:endParaRPr>
          </a:p>
        </p:txBody>
      </p:sp>
      <p:sp>
        <p:nvSpPr>
          <p:cNvPr id="5" name="Slide Number Placeholder 4"/>
          <p:cNvSpPr>
            <a:spLocks noGrp="1"/>
          </p:cNvSpPr>
          <p:nvPr>
            <p:ph type="sldNum" sz="quarter" idx="4"/>
          </p:nvPr>
        </p:nvSpPr>
        <p:spPr/>
        <p:txBody>
          <a:bodyPr/>
          <a:lstStyle/>
          <a:p>
            <a:fld id="{4ADF12F3-3404-4B21-B30F-258D3BB43857}" type="slidenum">
              <a:rPr lang="en-US" smtClean="0"/>
              <a:pPr/>
              <a:t>12</a:t>
            </a:fld>
            <a:endParaRPr lang="en-US" dirty="0"/>
          </a:p>
        </p:txBody>
      </p:sp>
      <p:pic>
        <p:nvPicPr>
          <p:cNvPr id="10"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67312" y="2190192"/>
            <a:ext cx="4032448" cy="3059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15002" y="5744230"/>
            <a:ext cx="1990725" cy="771525"/>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05726" y="5801383"/>
            <a:ext cx="1771650" cy="657225"/>
          </a:xfrm>
          <a:prstGeom prst="rect">
            <a:avLst/>
          </a:prstGeom>
        </p:spPr>
      </p:pic>
      <p:pic>
        <p:nvPicPr>
          <p:cNvPr id="11" name="Picture 6" descr="http://www.etsf.eu/system/files/users/GruningM/Logo-e-Infrastructure_M.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913436" y="5744231"/>
            <a:ext cx="2070100" cy="7667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472445" y="5744231"/>
            <a:ext cx="1622961" cy="655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Diagram 1"/>
          <p:cNvGraphicFramePr/>
          <p:nvPr>
            <p:extLst/>
          </p:nvPr>
        </p:nvGraphicFramePr>
        <p:xfrm>
          <a:off x="3983537" y="711343"/>
          <a:ext cx="7516453" cy="427646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4" name="Picture 3"/>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040936" y="1305207"/>
            <a:ext cx="876401" cy="1734022"/>
          </a:xfrm>
          <a:prstGeom prst="rect">
            <a:avLst/>
          </a:prstGeom>
        </p:spPr>
      </p:pic>
    </p:spTree>
    <p:extLst>
      <p:ext uri="{BB962C8B-B14F-4D97-AF65-F5344CB8AC3E}">
        <p14:creationId xmlns:p14="http://schemas.microsoft.com/office/powerpoint/2010/main" val="193145574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1461" y="289513"/>
            <a:ext cx="8607522" cy="747897"/>
          </a:xfrm>
        </p:spPr>
        <p:txBody>
          <a:bodyPr/>
          <a:lstStyle/>
          <a:p>
            <a:r>
              <a:rPr lang="en-GB" dirty="0" smtClean="0"/>
              <a:t>Linux Virtual Machines</a:t>
            </a:r>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06385" y="1092886"/>
            <a:ext cx="6121593" cy="42356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49350" y="1794316"/>
            <a:ext cx="6121593" cy="423567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92314" y="2495745"/>
            <a:ext cx="6121593" cy="4235679"/>
          </a:xfrm>
          <a:prstGeom prst="rect">
            <a:avLst/>
          </a:prstGeom>
        </p:spPr>
      </p:pic>
    </p:spTree>
    <p:extLst>
      <p:ext uri="{BB962C8B-B14F-4D97-AF65-F5344CB8AC3E}">
        <p14:creationId xmlns:p14="http://schemas.microsoft.com/office/powerpoint/2010/main" val="138736992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p:cNvGrpSpPr/>
          <p:nvPr/>
        </p:nvGrpSpPr>
        <p:grpSpPr>
          <a:xfrm>
            <a:off x="5947517" y="731227"/>
            <a:ext cx="4246826" cy="3138103"/>
            <a:chOff x="4511842" y="745784"/>
            <a:chExt cx="4331369" cy="3200574"/>
          </a:xfrm>
        </p:grpSpPr>
        <p:pic>
          <p:nvPicPr>
            <p:cNvPr id="73" name="Picture 7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4674" y="745784"/>
              <a:ext cx="2705704" cy="897392"/>
            </a:xfrm>
            <a:prstGeom prst="rect">
              <a:avLst/>
            </a:prstGeom>
          </p:spPr>
        </p:pic>
        <p:sp>
          <p:nvSpPr>
            <p:cNvPr id="42" name="Rounded Rectangle 41"/>
            <p:cNvSpPr/>
            <p:nvPr/>
          </p:nvSpPr>
          <p:spPr bwMode="auto">
            <a:xfrm>
              <a:off x="4511842" y="1515979"/>
              <a:ext cx="4331369" cy="2430379"/>
            </a:xfrm>
            <a:prstGeom prst="roundRect">
              <a:avLst/>
            </a:prstGeom>
            <a:solidFill>
              <a:schemeClr val="accent6">
                <a:lumMod val="20000"/>
                <a:lumOff val="80000"/>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6749811" y="1751056"/>
              <a:ext cx="599732" cy="479240"/>
            </a:xfrm>
            <a:prstGeom prst="rect">
              <a:avLst/>
            </a:prstGeom>
          </p:spPr>
        </p:pic>
        <p:pic>
          <p:nvPicPr>
            <p:cNvPr id="12" name="Picture 11"/>
            <p:cNvPicPr>
              <a:picLocks noChangeAspect="1"/>
            </p:cNvPicPr>
            <p:nvPr/>
          </p:nvPicPr>
          <p:blipFill>
            <a:blip r:embed="rId5"/>
            <a:stretch>
              <a:fillRect/>
            </a:stretch>
          </p:blipFill>
          <p:spPr>
            <a:xfrm>
              <a:off x="4687911" y="2445547"/>
              <a:ext cx="605264" cy="527979"/>
            </a:xfrm>
            <a:prstGeom prst="rect">
              <a:avLst/>
            </a:prstGeom>
          </p:spPr>
        </p:pic>
        <p:pic>
          <p:nvPicPr>
            <p:cNvPr id="13" name="Picture 12"/>
            <p:cNvPicPr>
              <a:picLocks noChangeAspect="1"/>
            </p:cNvPicPr>
            <p:nvPr/>
          </p:nvPicPr>
          <p:blipFill>
            <a:blip r:embed="rId5"/>
            <a:stretch>
              <a:fillRect/>
            </a:stretch>
          </p:blipFill>
          <p:spPr>
            <a:xfrm>
              <a:off x="4693237" y="1907860"/>
              <a:ext cx="605264" cy="527979"/>
            </a:xfrm>
            <a:prstGeom prst="rect">
              <a:avLst/>
            </a:prstGeom>
          </p:spPr>
        </p:pic>
        <p:pic>
          <p:nvPicPr>
            <p:cNvPr id="14" name="Picture 13"/>
            <p:cNvPicPr>
              <a:picLocks noChangeAspect="1"/>
            </p:cNvPicPr>
            <p:nvPr/>
          </p:nvPicPr>
          <p:blipFill>
            <a:blip r:embed="rId5"/>
            <a:stretch>
              <a:fillRect/>
            </a:stretch>
          </p:blipFill>
          <p:spPr>
            <a:xfrm>
              <a:off x="5146101" y="2181557"/>
              <a:ext cx="605264" cy="527979"/>
            </a:xfrm>
            <a:prstGeom prst="rect">
              <a:avLst/>
            </a:prstGeom>
          </p:spPr>
        </p:pic>
        <p:pic>
          <p:nvPicPr>
            <p:cNvPr id="15" name="Picture 14"/>
            <p:cNvPicPr>
              <a:picLocks noChangeAspect="1"/>
            </p:cNvPicPr>
            <p:nvPr/>
          </p:nvPicPr>
          <p:blipFill>
            <a:blip r:embed="rId5"/>
            <a:stretch>
              <a:fillRect/>
            </a:stretch>
          </p:blipFill>
          <p:spPr>
            <a:xfrm>
              <a:off x="5146101" y="1653578"/>
              <a:ext cx="605264" cy="527979"/>
            </a:xfrm>
            <a:prstGeom prst="rect">
              <a:avLst/>
            </a:prstGeom>
          </p:spPr>
        </p:pic>
        <p:pic>
          <p:nvPicPr>
            <p:cNvPr id="16" name="Picture 15"/>
            <p:cNvPicPr>
              <a:picLocks noChangeAspect="1"/>
            </p:cNvPicPr>
            <p:nvPr/>
          </p:nvPicPr>
          <p:blipFill>
            <a:blip r:embed="rId5"/>
            <a:stretch>
              <a:fillRect/>
            </a:stretch>
          </p:blipFill>
          <p:spPr>
            <a:xfrm>
              <a:off x="5598965" y="1927275"/>
              <a:ext cx="605264" cy="527979"/>
            </a:xfrm>
            <a:prstGeom prst="rect">
              <a:avLst/>
            </a:prstGeom>
          </p:spPr>
        </p:pic>
        <p:pic>
          <p:nvPicPr>
            <p:cNvPr id="20" name="Picture 19"/>
            <p:cNvPicPr>
              <a:picLocks noChangeAspect="1"/>
            </p:cNvPicPr>
            <p:nvPr/>
          </p:nvPicPr>
          <p:blipFill>
            <a:blip r:embed="rId4"/>
            <a:stretch>
              <a:fillRect/>
            </a:stretch>
          </p:blipFill>
          <p:spPr>
            <a:xfrm>
              <a:off x="7957185" y="1751056"/>
              <a:ext cx="599732" cy="479240"/>
            </a:xfrm>
            <a:prstGeom prst="rect">
              <a:avLst/>
            </a:prstGeom>
          </p:spPr>
        </p:pic>
        <p:pic>
          <p:nvPicPr>
            <p:cNvPr id="21" name="Picture 20"/>
            <p:cNvPicPr>
              <a:picLocks noChangeAspect="1"/>
            </p:cNvPicPr>
            <p:nvPr/>
          </p:nvPicPr>
          <p:blipFill>
            <a:blip r:embed="rId4"/>
            <a:stretch>
              <a:fillRect/>
            </a:stretch>
          </p:blipFill>
          <p:spPr>
            <a:xfrm>
              <a:off x="7353498" y="1751056"/>
              <a:ext cx="599732" cy="479240"/>
            </a:xfrm>
            <a:prstGeom prst="rect">
              <a:avLst/>
            </a:prstGeom>
          </p:spPr>
        </p:pic>
        <p:pic>
          <p:nvPicPr>
            <p:cNvPr id="22" name="Picture 21"/>
            <p:cNvPicPr>
              <a:picLocks noChangeAspect="1"/>
            </p:cNvPicPr>
            <p:nvPr/>
          </p:nvPicPr>
          <p:blipFill>
            <a:blip r:embed="rId4"/>
            <a:stretch>
              <a:fillRect/>
            </a:stretch>
          </p:blipFill>
          <p:spPr>
            <a:xfrm>
              <a:off x="6745856" y="2230296"/>
              <a:ext cx="599732" cy="479240"/>
            </a:xfrm>
            <a:prstGeom prst="rect">
              <a:avLst/>
            </a:prstGeom>
          </p:spPr>
        </p:pic>
        <p:pic>
          <p:nvPicPr>
            <p:cNvPr id="24" name="Picture 23"/>
            <p:cNvPicPr>
              <a:picLocks noChangeAspect="1"/>
            </p:cNvPicPr>
            <p:nvPr/>
          </p:nvPicPr>
          <p:blipFill>
            <a:blip r:embed="rId4"/>
            <a:stretch>
              <a:fillRect/>
            </a:stretch>
          </p:blipFill>
          <p:spPr>
            <a:xfrm>
              <a:off x="7953230" y="2230296"/>
              <a:ext cx="599732" cy="479240"/>
            </a:xfrm>
            <a:prstGeom prst="rect">
              <a:avLst/>
            </a:prstGeom>
          </p:spPr>
        </p:pic>
        <p:pic>
          <p:nvPicPr>
            <p:cNvPr id="25" name="Picture 24"/>
            <p:cNvPicPr>
              <a:picLocks noChangeAspect="1"/>
            </p:cNvPicPr>
            <p:nvPr/>
          </p:nvPicPr>
          <p:blipFill>
            <a:blip r:embed="rId4"/>
            <a:stretch>
              <a:fillRect/>
            </a:stretch>
          </p:blipFill>
          <p:spPr>
            <a:xfrm>
              <a:off x="7349543" y="2230296"/>
              <a:ext cx="599732" cy="479240"/>
            </a:xfrm>
            <a:prstGeom prst="rect">
              <a:avLst/>
            </a:prstGeom>
          </p:spPr>
        </p:pic>
        <p:pic>
          <p:nvPicPr>
            <p:cNvPr id="26" name="Picture 25"/>
            <p:cNvPicPr>
              <a:picLocks noChangeAspect="1"/>
            </p:cNvPicPr>
            <p:nvPr/>
          </p:nvPicPr>
          <p:blipFill>
            <a:blip r:embed="rId4"/>
            <a:stretch>
              <a:fillRect/>
            </a:stretch>
          </p:blipFill>
          <p:spPr>
            <a:xfrm>
              <a:off x="6753766" y="2709536"/>
              <a:ext cx="599732" cy="479240"/>
            </a:xfrm>
            <a:prstGeom prst="rect">
              <a:avLst/>
            </a:prstGeom>
          </p:spPr>
        </p:pic>
        <p:pic>
          <p:nvPicPr>
            <p:cNvPr id="28" name="Picture 27"/>
            <p:cNvPicPr>
              <a:picLocks noChangeAspect="1"/>
            </p:cNvPicPr>
            <p:nvPr/>
          </p:nvPicPr>
          <p:blipFill>
            <a:blip r:embed="rId4"/>
            <a:stretch>
              <a:fillRect/>
            </a:stretch>
          </p:blipFill>
          <p:spPr>
            <a:xfrm>
              <a:off x="7961140" y="2709536"/>
              <a:ext cx="599732" cy="479240"/>
            </a:xfrm>
            <a:prstGeom prst="rect">
              <a:avLst/>
            </a:prstGeom>
          </p:spPr>
        </p:pic>
        <p:pic>
          <p:nvPicPr>
            <p:cNvPr id="29" name="Picture 28"/>
            <p:cNvPicPr>
              <a:picLocks noChangeAspect="1"/>
            </p:cNvPicPr>
            <p:nvPr/>
          </p:nvPicPr>
          <p:blipFill>
            <a:blip r:embed="rId4"/>
            <a:stretch>
              <a:fillRect/>
            </a:stretch>
          </p:blipFill>
          <p:spPr>
            <a:xfrm>
              <a:off x="7357453" y="2709536"/>
              <a:ext cx="599732" cy="479240"/>
            </a:xfrm>
            <a:prstGeom prst="rect">
              <a:avLst/>
            </a:prstGeom>
          </p:spPr>
        </p:pic>
        <p:pic>
          <p:nvPicPr>
            <p:cNvPr id="30" name="Picture 29"/>
            <p:cNvPicPr>
              <a:picLocks noChangeAspect="1"/>
            </p:cNvPicPr>
            <p:nvPr/>
          </p:nvPicPr>
          <p:blipFill>
            <a:blip r:embed="rId4"/>
            <a:stretch>
              <a:fillRect/>
            </a:stretch>
          </p:blipFill>
          <p:spPr>
            <a:xfrm>
              <a:off x="6753766" y="3188776"/>
              <a:ext cx="599732" cy="479240"/>
            </a:xfrm>
            <a:prstGeom prst="rect">
              <a:avLst/>
            </a:prstGeom>
          </p:spPr>
        </p:pic>
        <p:pic>
          <p:nvPicPr>
            <p:cNvPr id="32" name="Picture 31"/>
            <p:cNvPicPr>
              <a:picLocks noChangeAspect="1"/>
            </p:cNvPicPr>
            <p:nvPr/>
          </p:nvPicPr>
          <p:blipFill>
            <a:blip r:embed="rId4"/>
            <a:stretch>
              <a:fillRect/>
            </a:stretch>
          </p:blipFill>
          <p:spPr>
            <a:xfrm>
              <a:off x="7961140" y="3188776"/>
              <a:ext cx="599732" cy="479240"/>
            </a:xfrm>
            <a:prstGeom prst="rect">
              <a:avLst/>
            </a:prstGeom>
          </p:spPr>
        </p:pic>
        <p:pic>
          <p:nvPicPr>
            <p:cNvPr id="33" name="Picture 32"/>
            <p:cNvPicPr>
              <a:picLocks noChangeAspect="1"/>
            </p:cNvPicPr>
            <p:nvPr/>
          </p:nvPicPr>
          <p:blipFill>
            <a:blip r:embed="rId4"/>
            <a:stretch>
              <a:fillRect/>
            </a:stretch>
          </p:blipFill>
          <p:spPr>
            <a:xfrm>
              <a:off x="7357453" y="3188776"/>
              <a:ext cx="599732" cy="479240"/>
            </a:xfrm>
            <a:prstGeom prst="rect">
              <a:avLst/>
            </a:prstGeom>
          </p:spPr>
        </p:pic>
        <p:pic>
          <p:nvPicPr>
            <p:cNvPr id="34" name="Picture 33"/>
            <p:cNvPicPr>
              <a:picLocks noChangeAspect="1"/>
            </p:cNvPicPr>
            <p:nvPr/>
          </p:nvPicPr>
          <p:blipFill>
            <a:blip r:embed="rId5"/>
            <a:stretch>
              <a:fillRect/>
            </a:stretch>
          </p:blipFill>
          <p:spPr>
            <a:xfrm>
              <a:off x="5583828" y="2455948"/>
              <a:ext cx="605264" cy="527979"/>
            </a:xfrm>
            <a:prstGeom prst="rect">
              <a:avLst/>
            </a:prstGeom>
          </p:spPr>
        </p:pic>
        <p:pic>
          <p:nvPicPr>
            <p:cNvPr id="38" name="Picture 37"/>
            <p:cNvPicPr>
              <a:picLocks noChangeAspect="1"/>
            </p:cNvPicPr>
            <p:nvPr/>
          </p:nvPicPr>
          <p:blipFill>
            <a:blip r:embed="rId5"/>
            <a:stretch>
              <a:fillRect/>
            </a:stretch>
          </p:blipFill>
          <p:spPr>
            <a:xfrm>
              <a:off x="4678100" y="2974220"/>
              <a:ext cx="605264" cy="527979"/>
            </a:xfrm>
            <a:prstGeom prst="rect">
              <a:avLst/>
            </a:prstGeom>
          </p:spPr>
        </p:pic>
        <p:pic>
          <p:nvPicPr>
            <p:cNvPr id="39" name="Picture 38"/>
            <p:cNvPicPr>
              <a:picLocks noChangeAspect="1"/>
            </p:cNvPicPr>
            <p:nvPr/>
          </p:nvPicPr>
          <p:blipFill>
            <a:blip r:embed="rId5"/>
            <a:stretch>
              <a:fillRect/>
            </a:stretch>
          </p:blipFill>
          <p:spPr>
            <a:xfrm>
              <a:off x="5130964" y="3247917"/>
              <a:ext cx="605264" cy="527979"/>
            </a:xfrm>
            <a:prstGeom prst="rect">
              <a:avLst/>
            </a:prstGeom>
          </p:spPr>
        </p:pic>
        <p:pic>
          <p:nvPicPr>
            <p:cNvPr id="40" name="Picture 39"/>
            <p:cNvPicPr>
              <a:picLocks noChangeAspect="1"/>
            </p:cNvPicPr>
            <p:nvPr/>
          </p:nvPicPr>
          <p:blipFill>
            <a:blip r:embed="rId5"/>
            <a:stretch>
              <a:fillRect/>
            </a:stretch>
          </p:blipFill>
          <p:spPr>
            <a:xfrm>
              <a:off x="5130964" y="2719938"/>
              <a:ext cx="605264" cy="527979"/>
            </a:xfrm>
            <a:prstGeom prst="rect">
              <a:avLst/>
            </a:prstGeom>
          </p:spPr>
        </p:pic>
        <p:pic>
          <p:nvPicPr>
            <p:cNvPr id="41" name="Picture 40"/>
            <p:cNvPicPr>
              <a:picLocks noChangeAspect="1"/>
            </p:cNvPicPr>
            <p:nvPr/>
          </p:nvPicPr>
          <p:blipFill>
            <a:blip r:embed="rId5"/>
            <a:stretch>
              <a:fillRect/>
            </a:stretch>
          </p:blipFill>
          <p:spPr>
            <a:xfrm>
              <a:off x="5583828" y="2993635"/>
              <a:ext cx="605264" cy="527979"/>
            </a:xfrm>
            <a:prstGeom prst="rect">
              <a:avLst/>
            </a:prstGeom>
          </p:spPr>
        </p:pic>
      </p:grpSp>
      <p:sp>
        <p:nvSpPr>
          <p:cNvPr id="2" name="Title 1"/>
          <p:cNvSpPr>
            <a:spLocks noGrp="1"/>
          </p:cNvSpPr>
          <p:nvPr>
            <p:ph type="title"/>
          </p:nvPr>
        </p:nvSpPr>
        <p:spPr/>
        <p:txBody>
          <a:bodyPr/>
          <a:lstStyle/>
          <a:p>
            <a:r>
              <a:rPr lang="en-GB" dirty="0" smtClean="0"/>
              <a:t>Hybrid Cloud for Science</a:t>
            </a:r>
            <a:endParaRPr lang="en-GB" dirty="0"/>
          </a:p>
        </p:txBody>
      </p:sp>
      <p:sp>
        <p:nvSpPr>
          <p:cNvPr id="43" name="Rounded Rectangle 42"/>
          <p:cNvSpPr/>
          <p:nvPr/>
        </p:nvSpPr>
        <p:spPr bwMode="auto">
          <a:xfrm>
            <a:off x="2137697" y="4200338"/>
            <a:ext cx="3586169" cy="1966537"/>
          </a:xfrm>
          <a:prstGeom prst="roundRect">
            <a:avLst>
              <a:gd name="adj" fmla="val 6579"/>
            </a:avLst>
          </a:prstGeom>
          <a:solidFill>
            <a:schemeClr val="bg2">
              <a:lumMod val="20000"/>
              <a:lumOff val="80000"/>
            </a:schemeClr>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10"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2372474" y="4351790"/>
            <a:ext cx="722921" cy="623207"/>
            <a:chOff x="328301" y="3881331"/>
            <a:chExt cx="722921" cy="623207"/>
          </a:xfrm>
        </p:grpSpPr>
        <p:sp>
          <p:nvSpPr>
            <p:cNvPr id="45" name="Hexagon 4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10"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2298" y="4051799"/>
              <a:ext cx="314925" cy="314925"/>
            </a:xfrm>
            <a:prstGeom prst="rect">
              <a:avLst/>
            </a:prstGeom>
          </p:spPr>
        </p:pic>
      </p:grpSp>
      <p:grpSp>
        <p:nvGrpSpPr>
          <p:cNvPr id="48" name="Group 47"/>
          <p:cNvGrpSpPr/>
          <p:nvPr/>
        </p:nvGrpSpPr>
        <p:grpSpPr>
          <a:xfrm>
            <a:off x="3713216" y="4351790"/>
            <a:ext cx="722921" cy="623207"/>
            <a:chOff x="328301" y="3881331"/>
            <a:chExt cx="722921" cy="623207"/>
          </a:xfrm>
        </p:grpSpPr>
        <p:sp>
          <p:nvSpPr>
            <p:cNvPr id="49" name="Hexagon 4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10"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2298" y="4051799"/>
              <a:ext cx="314925" cy="314925"/>
            </a:xfrm>
            <a:prstGeom prst="rect">
              <a:avLst/>
            </a:prstGeom>
          </p:spPr>
        </p:pic>
      </p:grpSp>
      <p:grpSp>
        <p:nvGrpSpPr>
          <p:cNvPr id="51" name="Group 50"/>
          <p:cNvGrpSpPr/>
          <p:nvPr/>
        </p:nvGrpSpPr>
        <p:grpSpPr>
          <a:xfrm>
            <a:off x="3043744" y="4351790"/>
            <a:ext cx="722921" cy="623207"/>
            <a:chOff x="328301" y="3881331"/>
            <a:chExt cx="722921" cy="623207"/>
          </a:xfrm>
        </p:grpSpPr>
        <p:sp>
          <p:nvSpPr>
            <p:cNvPr id="52" name="Hexagon 51"/>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10"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53" name="Picture 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2298" y="4051799"/>
              <a:ext cx="314925" cy="314925"/>
            </a:xfrm>
            <a:prstGeom prst="rect">
              <a:avLst/>
            </a:prstGeom>
          </p:spPr>
        </p:pic>
      </p:grpSp>
      <p:grpSp>
        <p:nvGrpSpPr>
          <p:cNvPr id="54" name="Group 53"/>
          <p:cNvGrpSpPr/>
          <p:nvPr/>
        </p:nvGrpSpPr>
        <p:grpSpPr>
          <a:xfrm>
            <a:off x="2460241" y="5114737"/>
            <a:ext cx="2948451" cy="864991"/>
            <a:chOff x="3849232" y="5927272"/>
            <a:chExt cx="2948451" cy="864991"/>
          </a:xfrm>
        </p:grpSpPr>
        <p:grpSp>
          <p:nvGrpSpPr>
            <p:cNvPr id="55" name="Group 54"/>
            <p:cNvGrpSpPr/>
            <p:nvPr/>
          </p:nvGrpSpPr>
          <p:grpSpPr>
            <a:xfrm>
              <a:off x="3849232" y="6384280"/>
              <a:ext cx="2948451" cy="407983"/>
              <a:chOff x="-830593" y="6105876"/>
              <a:chExt cx="5019459" cy="694552"/>
            </a:xfrm>
          </p:grpSpPr>
          <p:pic>
            <p:nvPicPr>
              <p:cNvPr id="60" name="Picture 5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7326" y="6105876"/>
                <a:ext cx="1607803" cy="694552"/>
              </a:xfrm>
              <a:prstGeom prst="rect">
                <a:avLst/>
              </a:prstGeom>
            </p:spPr>
          </p:pic>
          <p:pic>
            <p:nvPicPr>
              <p:cNvPr id="61"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81063" y="6105876"/>
                <a:ext cx="1607803" cy="694552"/>
              </a:xfrm>
              <a:prstGeom prst="rect">
                <a:avLst/>
              </a:prstGeom>
            </p:spPr>
          </p:pic>
          <p:pic>
            <p:nvPicPr>
              <p:cNvPr id="62" name="Picture 6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0593" y="6105876"/>
                <a:ext cx="1607803" cy="694552"/>
              </a:xfrm>
              <a:prstGeom prst="rect">
                <a:avLst/>
              </a:prstGeom>
            </p:spPr>
          </p:pic>
        </p:grpSp>
        <p:grpSp>
          <p:nvGrpSpPr>
            <p:cNvPr id="56" name="Group 55"/>
            <p:cNvGrpSpPr/>
            <p:nvPr/>
          </p:nvGrpSpPr>
          <p:grpSpPr>
            <a:xfrm>
              <a:off x="3849232" y="5927272"/>
              <a:ext cx="2948451" cy="407983"/>
              <a:chOff x="-830593" y="6105876"/>
              <a:chExt cx="5019459" cy="694552"/>
            </a:xfrm>
          </p:grpSpPr>
          <p:pic>
            <p:nvPicPr>
              <p:cNvPr id="57" name="Picture 5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7326" y="6105876"/>
                <a:ext cx="1607803" cy="694552"/>
              </a:xfrm>
              <a:prstGeom prst="rect">
                <a:avLst/>
              </a:prstGeom>
            </p:spPr>
          </p:pic>
          <p:pic>
            <p:nvPicPr>
              <p:cNvPr id="58" name="Picture 5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81063" y="6105876"/>
                <a:ext cx="1607803" cy="694552"/>
              </a:xfrm>
              <a:prstGeom prst="rect">
                <a:avLst/>
              </a:prstGeom>
            </p:spPr>
          </p:pic>
          <p:pic>
            <p:nvPicPr>
              <p:cNvPr id="59" name="Picture 5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0593" y="6105876"/>
                <a:ext cx="1607803" cy="694552"/>
              </a:xfrm>
              <a:prstGeom prst="rect">
                <a:avLst/>
              </a:prstGeom>
            </p:spPr>
          </p:pic>
        </p:grpSp>
      </p:grpSp>
      <p:cxnSp>
        <p:nvCxnSpPr>
          <p:cNvPr id="64" name="Elbow Connector 63"/>
          <p:cNvCxnSpPr/>
          <p:nvPr/>
        </p:nvCxnSpPr>
        <p:spPr>
          <a:xfrm rot="5400000" flipH="1" flipV="1">
            <a:off x="4148690" y="2426698"/>
            <a:ext cx="1430672" cy="1912541"/>
          </a:xfrm>
          <a:prstGeom prst="bentConnector2">
            <a:avLst/>
          </a:prstGeom>
          <a:ln w="127000">
            <a:solidFill>
              <a:schemeClr val="accent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576472" y="6163226"/>
            <a:ext cx="2714162" cy="615609"/>
          </a:xfrm>
          <a:prstGeom prst="rect">
            <a:avLst/>
          </a:prstGeom>
          <a:noFill/>
        </p:spPr>
        <p:txBody>
          <a:bodyPr wrap="none" lIns="179310" tIns="143448" rIns="179310" bIns="143448" rtlCol="0">
            <a:spAutoFit/>
          </a:bodyPr>
          <a:lstStyle/>
          <a:p>
            <a:pPr>
              <a:lnSpc>
                <a:spcPct val="90000"/>
              </a:lnSpc>
              <a:spcAft>
                <a:spcPts val="588"/>
              </a:spcAft>
            </a:pPr>
            <a:r>
              <a:rPr lang="en-GB" sz="2353" dirty="0">
                <a:gradFill>
                  <a:gsLst>
                    <a:gs pos="2917">
                      <a:schemeClr val="tx1"/>
                    </a:gs>
                    <a:gs pos="30000">
                      <a:schemeClr val="tx1"/>
                    </a:gs>
                  </a:gsLst>
                  <a:lin ang="5400000" scaled="0"/>
                </a:gradFill>
              </a:rPr>
              <a:t>Local Data Centre</a:t>
            </a:r>
          </a:p>
        </p:txBody>
      </p:sp>
      <p:pic>
        <p:nvPicPr>
          <p:cNvPr id="76" name="Picture 7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77821" y="4609247"/>
            <a:ext cx="1742377" cy="1147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79" name="Straight Arrow Connector 78"/>
          <p:cNvCxnSpPr/>
          <p:nvPr/>
        </p:nvCxnSpPr>
        <p:spPr>
          <a:xfrm flipH="1">
            <a:off x="5820298" y="5182780"/>
            <a:ext cx="1342548" cy="827"/>
          </a:xfrm>
          <a:prstGeom prst="straightConnector1">
            <a:avLst/>
          </a:prstGeom>
          <a:ln w="127000">
            <a:solidFill>
              <a:srgbClr val="5EDB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76" idx="0"/>
          </p:cNvCxnSpPr>
          <p:nvPr/>
        </p:nvCxnSpPr>
        <p:spPr>
          <a:xfrm>
            <a:off x="8145682" y="3924516"/>
            <a:ext cx="3329" cy="684732"/>
          </a:xfrm>
          <a:prstGeom prst="straightConnector1">
            <a:avLst/>
          </a:prstGeom>
          <a:ln w="127000">
            <a:solidFill>
              <a:srgbClr val="5EDB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2451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xit" presetSubtype="0" fill="hold" nodeType="withEffect">
                                  <p:stCondLst>
                                    <p:cond delay="0"/>
                                  </p:stCondLst>
                                  <p:childTnLst>
                                    <p:animEffect transition="out" filter="fade">
                                      <p:cBhvr>
                                        <p:cTn id="12" dur="500"/>
                                        <p:tgtEl>
                                          <p:spTgt spid="79"/>
                                        </p:tgtEl>
                                      </p:cBhvr>
                                    </p:animEffect>
                                    <p:set>
                                      <p:cBhvr>
                                        <p:cTn id="13" dur="1" fill="hold">
                                          <p:stCondLst>
                                            <p:cond delay="499"/>
                                          </p:stCondLst>
                                        </p:cTn>
                                        <p:tgtEl>
                                          <p:spTgt spid="7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p:cNvGrpSpPr/>
          <p:nvPr/>
        </p:nvGrpSpPr>
        <p:grpSpPr>
          <a:xfrm>
            <a:off x="5947517" y="731227"/>
            <a:ext cx="4246826" cy="3138103"/>
            <a:chOff x="4511842" y="745784"/>
            <a:chExt cx="4331369" cy="3200574"/>
          </a:xfrm>
        </p:grpSpPr>
        <p:pic>
          <p:nvPicPr>
            <p:cNvPr id="73" name="Picture 7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4674" y="745784"/>
              <a:ext cx="2705704" cy="897392"/>
            </a:xfrm>
            <a:prstGeom prst="rect">
              <a:avLst/>
            </a:prstGeom>
          </p:spPr>
        </p:pic>
        <p:sp>
          <p:nvSpPr>
            <p:cNvPr id="42" name="Rounded Rectangle 41"/>
            <p:cNvSpPr/>
            <p:nvPr/>
          </p:nvSpPr>
          <p:spPr bwMode="auto">
            <a:xfrm>
              <a:off x="4511842" y="1515979"/>
              <a:ext cx="4331369" cy="2430379"/>
            </a:xfrm>
            <a:prstGeom prst="roundRect">
              <a:avLst/>
            </a:prstGeom>
            <a:solidFill>
              <a:schemeClr val="accent2">
                <a:lumMod val="20000"/>
                <a:lumOff val="80000"/>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6749811" y="1751056"/>
              <a:ext cx="599732" cy="479240"/>
            </a:xfrm>
            <a:prstGeom prst="rect">
              <a:avLst/>
            </a:prstGeom>
          </p:spPr>
        </p:pic>
        <p:pic>
          <p:nvPicPr>
            <p:cNvPr id="12" name="Picture 11"/>
            <p:cNvPicPr>
              <a:picLocks noChangeAspect="1"/>
            </p:cNvPicPr>
            <p:nvPr/>
          </p:nvPicPr>
          <p:blipFill>
            <a:blip r:embed="rId5"/>
            <a:stretch>
              <a:fillRect/>
            </a:stretch>
          </p:blipFill>
          <p:spPr>
            <a:xfrm>
              <a:off x="4687911" y="2445547"/>
              <a:ext cx="605264" cy="527979"/>
            </a:xfrm>
            <a:prstGeom prst="rect">
              <a:avLst/>
            </a:prstGeom>
          </p:spPr>
        </p:pic>
        <p:pic>
          <p:nvPicPr>
            <p:cNvPr id="13" name="Picture 12"/>
            <p:cNvPicPr>
              <a:picLocks noChangeAspect="1"/>
            </p:cNvPicPr>
            <p:nvPr/>
          </p:nvPicPr>
          <p:blipFill>
            <a:blip r:embed="rId5"/>
            <a:stretch>
              <a:fillRect/>
            </a:stretch>
          </p:blipFill>
          <p:spPr>
            <a:xfrm>
              <a:off x="4693237" y="1907860"/>
              <a:ext cx="605264" cy="527979"/>
            </a:xfrm>
            <a:prstGeom prst="rect">
              <a:avLst/>
            </a:prstGeom>
          </p:spPr>
        </p:pic>
        <p:pic>
          <p:nvPicPr>
            <p:cNvPr id="14" name="Picture 13"/>
            <p:cNvPicPr>
              <a:picLocks noChangeAspect="1"/>
            </p:cNvPicPr>
            <p:nvPr/>
          </p:nvPicPr>
          <p:blipFill>
            <a:blip r:embed="rId5"/>
            <a:stretch>
              <a:fillRect/>
            </a:stretch>
          </p:blipFill>
          <p:spPr>
            <a:xfrm>
              <a:off x="5146101" y="2181557"/>
              <a:ext cx="605264" cy="527979"/>
            </a:xfrm>
            <a:prstGeom prst="rect">
              <a:avLst/>
            </a:prstGeom>
          </p:spPr>
        </p:pic>
        <p:pic>
          <p:nvPicPr>
            <p:cNvPr id="15" name="Picture 14"/>
            <p:cNvPicPr>
              <a:picLocks noChangeAspect="1"/>
            </p:cNvPicPr>
            <p:nvPr/>
          </p:nvPicPr>
          <p:blipFill>
            <a:blip r:embed="rId5"/>
            <a:stretch>
              <a:fillRect/>
            </a:stretch>
          </p:blipFill>
          <p:spPr>
            <a:xfrm>
              <a:off x="5146101" y="1653578"/>
              <a:ext cx="605264" cy="527979"/>
            </a:xfrm>
            <a:prstGeom prst="rect">
              <a:avLst/>
            </a:prstGeom>
          </p:spPr>
        </p:pic>
        <p:pic>
          <p:nvPicPr>
            <p:cNvPr id="16" name="Picture 15"/>
            <p:cNvPicPr>
              <a:picLocks noChangeAspect="1"/>
            </p:cNvPicPr>
            <p:nvPr/>
          </p:nvPicPr>
          <p:blipFill>
            <a:blip r:embed="rId5"/>
            <a:stretch>
              <a:fillRect/>
            </a:stretch>
          </p:blipFill>
          <p:spPr>
            <a:xfrm>
              <a:off x="5598965" y="1927275"/>
              <a:ext cx="605264" cy="527979"/>
            </a:xfrm>
            <a:prstGeom prst="rect">
              <a:avLst/>
            </a:prstGeom>
          </p:spPr>
        </p:pic>
        <p:pic>
          <p:nvPicPr>
            <p:cNvPr id="20" name="Picture 19"/>
            <p:cNvPicPr>
              <a:picLocks noChangeAspect="1"/>
            </p:cNvPicPr>
            <p:nvPr/>
          </p:nvPicPr>
          <p:blipFill>
            <a:blip r:embed="rId4"/>
            <a:stretch>
              <a:fillRect/>
            </a:stretch>
          </p:blipFill>
          <p:spPr>
            <a:xfrm>
              <a:off x="7957185" y="1751056"/>
              <a:ext cx="599732" cy="479240"/>
            </a:xfrm>
            <a:prstGeom prst="rect">
              <a:avLst/>
            </a:prstGeom>
          </p:spPr>
        </p:pic>
        <p:pic>
          <p:nvPicPr>
            <p:cNvPr id="21" name="Picture 20"/>
            <p:cNvPicPr>
              <a:picLocks noChangeAspect="1"/>
            </p:cNvPicPr>
            <p:nvPr/>
          </p:nvPicPr>
          <p:blipFill>
            <a:blip r:embed="rId4"/>
            <a:stretch>
              <a:fillRect/>
            </a:stretch>
          </p:blipFill>
          <p:spPr>
            <a:xfrm>
              <a:off x="7353498" y="1751056"/>
              <a:ext cx="599732" cy="479240"/>
            </a:xfrm>
            <a:prstGeom prst="rect">
              <a:avLst/>
            </a:prstGeom>
          </p:spPr>
        </p:pic>
        <p:pic>
          <p:nvPicPr>
            <p:cNvPr id="22" name="Picture 21"/>
            <p:cNvPicPr>
              <a:picLocks noChangeAspect="1"/>
            </p:cNvPicPr>
            <p:nvPr/>
          </p:nvPicPr>
          <p:blipFill>
            <a:blip r:embed="rId4"/>
            <a:stretch>
              <a:fillRect/>
            </a:stretch>
          </p:blipFill>
          <p:spPr>
            <a:xfrm>
              <a:off x="6745856" y="2230296"/>
              <a:ext cx="599732" cy="479240"/>
            </a:xfrm>
            <a:prstGeom prst="rect">
              <a:avLst/>
            </a:prstGeom>
          </p:spPr>
        </p:pic>
        <p:pic>
          <p:nvPicPr>
            <p:cNvPr id="24" name="Picture 23"/>
            <p:cNvPicPr>
              <a:picLocks noChangeAspect="1"/>
            </p:cNvPicPr>
            <p:nvPr/>
          </p:nvPicPr>
          <p:blipFill>
            <a:blip r:embed="rId4"/>
            <a:stretch>
              <a:fillRect/>
            </a:stretch>
          </p:blipFill>
          <p:spPr>
            <a:xfrm>
              <a:off x="7953230" y="2230296"/>
              <a:ext cx="599732" cy="479240"/>
            </a:xfrm>
            <a:prstGeom prst="rect">
              <a:avLst/>
            </a:prstGeom>
          </p:spPr>
        </p:pic>
        <p:pic>
          <p:nvPicPr>
            <p:cNvPr id="25" name="Picture 24"/>
            <p:cNvPicPr>
              <a:picLocks noChangeAspect="1"/>
            </p:cNvPicPr>
            <p:nvPr/>
          </p:nvPicPr>
          <p:blipFill>
            <a:blip r:embed="rId4"/>
            <a:stretch>
              <a:fillRect/>
            </a:stretch>
          </p:blipFill>
          <p:spPr>
            <a:xfrm>
              <a:off x="7349543" y="2230296"/>
              <a:ext cx="599732" cy="479240"/>
            </a:xfrm>
            <a:prstGeom prst="rect">
              <a:avLst/>
            </a:prstGeom>
          </p:spPr>
        </p:pic>
        <p:pic>
          <p:nvPicPr>
            <p:cNvPr id="26" name="Picture 25"/>
            <p:cNvPicPr>
              <a:picLocks noChangeAspect="1"/>
            </p:cNvPicPr>
            <p:nvPr/>
          </p:nvPicPr>
          <p:blipFill>
            <a:blip r:embed="rId4"/>
            <a:stretch>
              <a:fillRect/>
            </a:stretch>
          </p:blipFill>
          <p:spPr>
            <a:xfrm>
              <a:off x="6753766" y="2709536"/>
              <a:ext cx="599732" cy="479240"/>
            </a:xfrm>
            <a:prstGeom prst="rect">
              <a:avLst/>
            </a:prstGeom>
          </p:spPr>
        </p:pic>
        <p:pic>
          <p:nvPicPr>
            <p:cNvPr id="28" name="Picture 27"/>
            <p:cNvPicPr>
              <a:picLocks noChangeAspect="1"/>
            </p:cNvPicPr>
            <p:nvPr/>
          </p:nvPicPr>
          <p:blipFill>
            <a:blip r:embed="rId4"/>
            <a:stretch>
              <a:fillRect/>
            </a:stretch>
          </p:blipFill>
          <p:spPr>
            <a:xfrm>
              <a:off x="7961140" y="2709536"/>
              <a:ext cx="599732" cy="479240"/>
            </a:xfrm>
            <a:prstGeom prst="rect">
              <a:avLst/>
            </a:prstGeom>
          </p:spPr>
        </p:pic>
        <p:pic>
          <p:nvPicPr>
            <p:cNvPr id="29" name="Picture 28"/>
            <p:cNvPicPr>
              <a:picLocks noChangeAspect="1"/>
            </p:cNvPicPr>
            <p:nvPr/>
          </p:nvPicPr>
          <p:blipFill>
            <a:blip r:embed="rId4"/>
            <a:stretch>
              <a:fillRect/>
            </a:stretch>
          </p:blipFill>
          <p:spPr>
            <a:xfrm>
              <a:off x="7357453" y="2709536"/>
              <a:ext cx="599732" cy="479240"/>
            </a:xfrm>
            <a:prstGeom prst="rect">
              <a:avLst/>
            </a:prstGeom>
          </p:spPr>
        </p:pic>
        <p:pic>
          <p:nvPicPr>
            <p:cNvPr id="30" name="Picture 29"/>
            <p:cNvPicPr>
              <a:picLocks noChangeAspect="1"/>
            </p:cNvPicPr>
            <p:nvPr/>
          </p:nvPicPr>
          <p:blipFill>
            <a:blip r:embed="rId4"/>
            <a:stretch>
              <a:fillRect/>
            </a:stretch>
          </p:blipFill>
          <p:spPr>
            <a:xfrm>
              <a:off x="6753766" y="3188776"/>
              <a:ext cx="599732" cy="479240"/>
            </a:xfrm>
            <a:prstGeom prst="rect">
              <a:avLst/>
            </a:prstGeom>
          </p:spPr>
        </p:pic>
        <p:pic>
          <p:nvPicPr>
            <p:cNvPr id="32" name="Picture 31"/>
            <p:cNvPicPr>
              <a:picLocks noChangeAspect="1"/>
            </p:cNvPicPr>
            <p:nvPr/>
          </p:nvPicPr>
          <p:blipFill>
            <a:blip r:embed="rId4"/>
            <a:stretch>
              <a:fillRect/>
            </a:stretch>
          </p:blipFill>
          <p:spPr>
            <a:xfrm>
              <a:off x="7961140" y="3188776"/>
              <a:ext cx="599732" cy="479240"/>
            </a:xfrm>
            <a:prstGeom prst="rect">
              <a:avLst/>
            </a:prstGeom>
          </p:spPr>
        </p:pic>
        <p:pic>
          <p:nvPicPr>
            <p:cNvPr id="33" name="Picture 32"/>
            <p:cNvPicPr>
              <a:picLocks noChangeAspect="1"/>
            </p:cNvPicPr>
            <p:nvPr/>
          </p:nvPicPr>
          <p:blipFill>
            <a:blip r:embed="rId4"/>
            <a:stretch>
              <a:fillRect/>
            </a:stretch>
          </p:blipFill>
          <p:spPr>
            <a:xfrm>
              <a:off x="7357453" y="3188776"/>
              <a:ext cx="599732" cy="479240"/>
            </a:xfrm>
            <a:prstGeom prst="rect">
              <a:avLst/>
            </a:prstGeom>
          </p:spPr>
        </p:pic>
        <p:pic>
          <p:nvPicPr>
            <p:cNvPr id="34" name="Picture 33"/>
            <p:cNvPicPr>
              <a:picLocks noChangeAspect="1"/>
            </p:cNvPicPr>
            <p:nvPr/>
          </p:nvPicPr>
          <p:blipFill>
            <a:blip r:embed="rId5"/>
            <a:stretch>
              <a:fillRect/>
            </a:stretch>
          </p:blipFill>
          <p:spPr>
            <a:xfrm>
              <a:off x="5583828" y="2455948"/>
              <a:ext cx="605264" cy="527979"/>
            </a:xfrm>
            <a:prstGeom prst="rect">
              <a:avLst/>
            </a:prstGeom>
          </p:spPr>
        </p:pic>
        <p:pic>
          <p:nvPicPr>
            <p:cNvPr id="38" name="Picture 37"/>
            <p:cNvPicPr>
              <a:picLocks noChangeAspect="1"/>
            </p:cNvPicPr>
            <p:nvPr/>
          </p:nvPicPr>
          <p:blipFill>
            <a:blip r:embed="rId5"/>
            <a:stretch>
              <a:fillRect/>
            </a:stretch>
          </p:blipFill>
          <p:spPr>
            <a:xfrm>
              <a:off x="4678100" y="2974220"/>
              <a:ext cx="605264" cy="527979"/>
            </a:xfrm>
            <a:prstGeom prst="rect">
              <a:avLst/>
            </a:prstGeom>
          </p:spPr>
        </p:pic>
        <p:pic>
          <p:nvPicPr>
            <p:cNvPr id="39" name="Picture 38"/>
            <p:cNvPicPr>
              <a:picLocks noChangeAspect="1"/>
            </p:cNvPicPr>
            <p:nvPr/>
          </p:nvPicPr>
          <p:blipFill>
            <a:blip r:embed="rId5"/>
            <a:stretch>
              <a:fillRect/>
            </a:stretch>
          </p:blipFill>
          <p:spPr>
            <a:xfrm>
              <a:off x="5130964" y="3247917"/>
              <a:ext cx="605264" cy="527979"/>
            </a:xfrm>
            <a:prstGeom prst="rect">
              <a:avLst/>
            </a:prstGeom>
          </p:spPr>
        </p:pic>
        <p:pic>
          <p:nvPicPr>
            <p:cNvPr id="40" name="Picture 39"/>
            <p:cNvPicPr>
              <a:picLocks noChangeAspect="1"/>
            </p:cNvPicPr>
            <p:nvPr/>
          </p:nvPicPr>
          <p:blipFill>
            <a:blip r:embed="rId5"/>
            <a:stretch>
              <a:fillRect/>
            </a:stretch>
          </p:blipFill>
          <p:spPr>
            <a:xfrm>
              <a:off x="5130964" y="2719938"/>
              <a:ext cx="605264" cy="527979"/>
            </a:xfrm>
            <a:prstGeom prst="rect">
              <a:avLst/>
            </a:prstGeom>
          </p:spPr>
        </p:pic>
        <p:pic>
          <p:nvPicPr>
            <p:cNvPr id="41" name="Picture 40"/>
            <p:cNvPicPr>
              <a:picLocks noChangeAspect="1"/>
            </p:cNvPicPr>
            <p:nvPr/>
          </p:nvPicPr>
          <p:blipFill>
            <a:blip r:embed="rId5"/>
            <a:stretch>
              <a:fillRect/>
            </a:stretch>
          </p:blipFill>
          <p:spPr>
            <a:xfrm>
              <a:off x="5583828" y="2993635"/>
              <a:ext cx="605264" cy="527979"/>
            </a:xfrm>
            <a:prstGeom prst="rect">
              <a:avLst/>
            </a:prstGeom>
          </p:spPr>
        </p:pic>
      </p:grpSp>
      <p:sp>
        <p:nvSpPr>
          <p:cNvPr id="2" name="Title 1"/>
          <p:cNvSpPr>
            <a:spLocks noGrp="1"/>
          </p:cNvSpPr>
          <p:nvPr>
            <p:ph type="title"/>
          </p:nvPr>
        </p:nvSpPr>
        <p:spPr/>
        <p:txBody>
          <a:bodyPr/>
          <a:lstStyle/>
          <a:p>
            <a:r>
              <a:rPr lang="en-GB" dirty="0" smtClean="0"/>
              <a:t>Hybrid Cloud for Science</a:t>
            </a:r>
            <a:endParaRPr lang="en-GB" dirty="0"/>
          </a:p>
        </p:txBody>
      </p:sp>
      <p:sp>
        <p:nvSpPr>
          <p:cNvPr id="43" name="Rounded Rectangle 42"/>
          <p:cNvSpPr/>
          <p:nvPr/>
        </p:nvSpPr>
        <p:spPr bwMode="auto">
          <a:xfrm>
            <a:off x="2137697" y="4200338"/>
            <a:ext cx="3586169" cy="1966537"/>
          </a:xfrm>
          <a:prstGeom prst="roundRect">
            <a:avLst>
              <a:gd name="adj" fmla="val 6579"/>
            </a:avLst>
          </a:prstGeom>
          <a:solidFill>
            <a:schemeClr val="bg2">
              <a:lumMod val="20000"/>
              <a:lumOff val="80000"/>
            </a:schemeClr>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10"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2372474" y="4351790"/>
            <a:ext cx="722921" cy="623207"/>
            <a:chOff x="328301" y="3881331"/>
            <a:chExt cx="722921" cy="623207"/>
          </a:xfrm>
        </p:grpSpPr>
        <p:sp>
          <p:nvSpPr>
            <p:cNvPr id="45" name="Hexagon 4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10"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2298" y="4051799"/>
              <a:ext cx="314925" cy="314925"/>
            </a:xfrm>
            <a:prstGeom prst="rect">
              <a:avLst/>
            </a:prstGeom>
          </p:spPr>
        </p:pic>
      </p:grpSp>
      <p:grpSp>
        <p:nvGrpSpPr>
          <p:cNvPr id="48" name="Group 47"/>
          <p:cNvGrpSpPr/>
          <p:nvPr/>
        </p:nvGrpSpPr>
        <p:grpSpPr>
          <a:xfrm>
            <a:off x="3713216" y="4351790"/>
            <a:ext cx="722921" cy="623207"/>
            <a:chOff x="328301" y="3881331"/>
            <a:chExt cx="722921" cy="623207"/>
          </a:xfrm>
        </p:grpSpPr>
        <p:sp>
          <p:nvSpPr>
            <p:cNvPr id="49" name="Hexagon 4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10"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2298" y="4051799"/>
              <a:ext cx="314925" cy="314925"/>
            </a:xfrm>
            <a:prstGeom prst="rect">
              <a:avLst/>
            </a:prstGeom>
          </p:spPr>
        </p:pic>
      </p:grpSp>
      <p:grpSp>
        <p:nvGrpSpPr>
          <p:cNvPr id="51" name="Group 50"/>
          <p:cNvGrpSpPr/>
          <p:nvPr/>
        </p:nvGrpSpPr>
        <p:grpSpPr>
          <a:xfrm>
            <a:off x="3043744" y="4351790"/>
            <a:ext cx="722921" cy="623207"/>
            <a:chOff x="328301" y="3881331"/>
            <a:chExt cx="722921" cy="623207"/>
          </a:xfrm>
        </p:grpSpPr>
        <p:sp>
          <p:nvSpPr>
            <p:cNvPr id="52" name="Hexagon 51"/>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110"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53" name="Picture 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2298" y="4051799"/>
              <a:ext cx="314925" cy="314925"/>
            </a:xfrm>
            <a:prstGeom prst="rect">
              <a:avLst/>
            </a:prstGeom>
          </p:spPr>
        </p:pic>
      </p:grpSp>
      <p:grpSp>
        <p:nvGrpSpPr>
          <p:cNvPr id="54" name="Group 53"/>
          <p:cNvGrpSpPr/>
          <p:nvPr/>
        </p:nvGrpSpPr>
        <p:grpSpPr>
          <a:xfrm>
            <a:off x="2460241" y="5114737"/>
            <a:ext cx="2948451" cy="864991"/>
            <a:chOff x="3849232" y="5927272"/>
            <a:chExt cx="2948451" cy="864991"/>
          </a:xfrm>
        </p:grpSpPr>
        <p:grpSp>
          <p:nvGrpSpPr>
            <p:cNvPr id="55" name="Group 54"/>
            <p:cNvGrpSpPr/>
            <p:nvPr/>
          </p:nvGrpSpPr>
          <p:grpSpPr>
            <a:xfrm>
              <a:off x="3849232" y="6384280"/>
              <a:ext cx="2948451" cy="407983"/>
              <a:chOff x="-830593" y="6105876"/>
              <a:chExt cx="5019459" cy="694552"/>
            </a:xfrm>
          </p:grpSpPr>
          <p:pic>
            <p:nvPicPr>
              <p:cNvPr id="60" name="Picture 5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7326" y="6105876"/>
                <a:ext cx="1607803" cy="694552"/>
              </a:xfrm>
              <a:prstGeom prst="rect">
                <a:avLst/>
              </a:prstGeom>
            </p:spPr>
          </p:pic>
          <p:pic>
            <p:nvPicPr>
              <p:cNvPr id="61"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81063" y="6105876"/>
                <a:ext cx="1607803" cy="694552"/>
              </a:xfrm>
              <a:prstGeom prst="rect">
                <a:avLst/>
              </a:prstGeom>
            </p:spPr>
          </p:pic>
          <p:pic>
            <p:nvPicPr>
              <p:cNvPr id="62" name="Picture 6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0593" y="6105876"/>
                <a:ext cx="1607803" cy="694552"/>
              </a:xfrm>
              <a:prstGeom prst="rect">
                <a:avLst/>
              </a:prstGeom>
            </p:spPr>
          </p:pic>
        </p:grpSp>
        <p:grpSp>
          <p:nvGrpSpPr>
            <p:cNvPr id="56" name="Group 55"/>
            <p:cNvGrpSpPr/>
            <p:nvPr/>
          </p:nvGrpSpPr>
          <p:grpSpPr>
            <a:xfrm>
              <a:off x="3849232" y="5927272"/>
              <a:ext cx="2948451" cy="407983"/>
              <a:chOff x="-830593" y="6105876"/>
              <a:chExt cx="5019459" cy="694552"/>
            </a:xfrm>
          </p:grpSpPr>
          <p:pic>
            <p:nvPicPr>
              <p:cNvPr id="57" name="Picture 5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7326" y="6105876"/>
                <a:ext cx="1607803" cy="694552"/>
              </a:xfrm>
              <a:prstGeom prst="rect">
                <a:avLst/>
              </a:prstGeom>
            </p:spPr>
          </p:pic>
          <p:pic>
            <p:nvPicPr>
              <p:cNvPr id="58" name="Picture 5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81063" y="6105876"/>
                <a:ext cx="1607803" cy="694552"/>
              </a:xfrm>
              <a:prstGeom prst="rect">
                <a:avLst/>
              </a:prstGeom>
            </p:spPr>
          </p:pic>
          <p:pic>
            <p:nvPicPr>
              <p:cNvPr id="59" name="Picture 5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0593" y="6105876"/>
                <a:ext cx="1607803" cy="694552"/>
              </a:xfrm>
              <a:prstGeom prst="rect">
                <a:avLst/>
              </a:prstGeom>
            </p:spPr>
          </p:pic>
        </p:grpSp>
      </p:grpSp>
      <p:cxnSp>
        <p:nvCxnSpPr>
          <p:cNvPr id="64" name="Elbow Connector 63"/>
          <p:cNvCxnSpPr/>
          <p:nvPr/>
        </p:nvCxnSpPr>
        <p:spPr>
          <a:xfrm rot="5400000" flipH="1" flipV="1">
            <a:off x="4148690" y="2426698"/>
            <a:ext cx="1430672" cy="1912541"/>
          </a:xfrm>
          <a:prstGeom prst="bentConnector2">
            <a:avLst/>
          </a:prstGeom>
          <a:ln w="12700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576472" y="6163226"/>
            <a:ext cx="2714162" cy="615609"/>
          </a:xfrm>
          <a:prstGeom prst="rect">
            <a:avLst/>
          </a:prstGeom>
          <a:noFill/>
        </p:spPr>
        <p:txBody>
          <a:bodyPr wrap="none" lIns="179310" tIns="143448" rIns="179310" bIns="143448" rtlCol="0">
            <a:spAutoFit/>
          </a:bodyPr>
          <a:lstStyle/>
          <a:p>
            <a:pPr>
              <a:lnSpc>
                <a:spcPct val="90000"/>
              </a:lnSpc>
              <a:spcAft>
                <a:spcPts val="588"/>
              </a:spcAft>
            </a:pPr>
            <a:r>
              <a:rPr lang="en-GB" sz="2353" dirty="0">
                <a:gradFill>
                  <a:gsLst>
                    <a:gs pos="2917">
                      <a:schemeClr val="tx1"/>
                    </a:gs>
                    <a:gs pos="30000">
                      <a:schemeClr val="tx1"/>
                    </a:gs>
                  </a:gsLst>
                  <a:lin ang="5400000" scaled="0"/>
                </a:gradFill>
              </a:rPr>
              <a:t>Local Data Centre</a:t>
            </a:r>
          </a:p>
        </p:txBody>
      </p:sp>
      <p:pic>
        <p:nvPicPr>
          <p:cNvPr id="76" name="Picture 7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77821" y="4609247"/>
            <a:ext cx="1742377" cy="1147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1" name="Straight Arrow Connector 80"/>
          <p:cNvCxnSpPr>
            <a:endCxn id="76" idx="0"/>
          </p:cNvCxnSpPr>
          <p:nvPr/>
        </p:nvCxnSpPr>
        <p:spPr>
          <a:xfrm>
            <a:off x="8145682" y="3924516"/>
            <a:ext cx="3329" cy="684732"/>
          </a:xfrm>
          <a:prstGeom prst="straightConnector1">
            <a:avLst/>
          </a:prstGeom>
          <a:ln w="127000">
            <a:solidFill>
              <a:srgbClr val="5EDB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0540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5"/>
                                        </p:tgtEl>
                                      </p:cBhvr>
                                    </p:animEffect>
                                    <p:set>
                                      <p:cBhvr>
                                        <p:cTn id="7" dur="1" fill="hold">
                                          <p:stCondLst>
                                            <p:cond delay="499"/>
                                          </p:stCondLst>
                                        </p:cTn>
                                        <p:tgtEl>
                                          <p:spTgt spid="8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4"/>
                                        </p:tgtEl>
                                      </p:cBhvr>
                                    </p:animEffect>
                                    <p:set>
                                      <p:cBhvr>
                                        <p:cTn id="10" dur="1" fill="hold">
                                          <p:stCondLst>
                                            <p:cond delay="499"/>
                                          </p:stCondLst>
                                        </p:cTn>
                                        <p:tgtEl>
                                          <p:spTgt spid="6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1"/>
                                        </p:tgtEl>
                                      </p:cBhvr>
                                    </p:animEffect>
                                    <p:set>
                                      <p:cBhvr>
                                        <p:cTn id="13"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19144" y="516762"/>
            <a:ext cx="6892243" cy="58894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44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399546733"/>
              </p:ext>
            </p:extLst>
          </p:nvPr>
        </p:nvGraphicFramePr>
        <p:xfrm>
          <a:off x="1187007" y="1052475"/>
          <a:ext cx="10074551" cy="5637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GB" dirty="0" smtClean="0"/>
              <a:t>Microsoft Azure Awards</a:t>
            </a:r>
            <a:endParaRPr lang="en-GB" dirty="0"/>
          </a:p>
        </p:txBody>
      </p:sp>
      <p:sp>
        <p:nvSpPr>
          <p:cNvPr id="3" name="Text Placeholder 2"/>
          <p:cNvSpPr>
            <a:spLocks noGrp="1"/>
          </p:cNvSpPr>
          <p:nvPr>
            <p:ph type="body" sz="quarter" idx="10"/>
          </p:nvPr>
        </p:nvSpPr>
        <p:spPr>
          <a:xfrm>
            <a:off x="9264394" y="279602"/>
            <a:ext cx="8607523" cy="724109"/>
          </a:xfrm>
        </p:spPr>
        <p:txBody>
          <a:bodyPr/>
          <a:lstStyle/>
          <a:p>
            <a:r>
              <a:rPr lang="en-GB" sz="2353" dirty="0">
                <a:solidFill>
                  <a:srgbClr val="FF0000"/>
                </a:solidFill>
              </a:rPr>
              <a:t>Apply by </a:t>
            </a:r>
            <a:r>
              <a:rPr lang="en-GB" sz="2353">
                <a:solidFill>
                  <a:srgbClr val="FF0000"/>
                </a:solidFill>
              </a:rPr>
              <a:t>15 </a:t>
            </a:r>
            <a:r>
              <a:rPr lang="en-GB" sz="2353" smtClean="0">
                <a:solidFill>
                  <a:srgbClr val="FF0000"/>
                </a:solidFill>
              </a:rPr>
              <a:t>Apr @ </a:t>
            </a:r>
            <a:endParaRPr lang="en-GB" sz="2353" dirty="0">
              <a:solidFill>
                <a:srgbClr val="FF0000"/>
              </a:solidFill>
            </a:endParaRPr>
          </a:p>
          <a:p>
            <a:r>
              <a:rPr lang="en-GB" sz="2353" dirty="0">
                <a:solidFill>
                  <a:srgbClr val="FF0000"/>
                </a:solidFill>
              </a:rPr>
              <a:t>azure4research.com</a:t>
            </a:r>
          </a:p>
        </p:txBody>
      </p:sp>
    </p:spTree>
    <p:extLst>
      <p:ext uri="{BB962C8B-B14F-4D97-AF65-F5344CB8AC3E}">
        <p14:creationId xmlns:p14="http://schemas.microsoft.com/office/powerpoint/2010/main" val="42506941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8319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Scenarios and Patterns</a:t>
            </a:r>
            <a:endParaRPr lang="en-US" dirty="0"/>
          </a:p>
        </p:txBody>
      </p:sp>
      <p:sp>
        <p:nvSpPr>
          <p:cNvPr id="5" name="Text Placeholder 4"/>
          <p:cNvSpPr>
            <a:spLocks noGrp="1"/>
          </p:cNvSpPr>
          <p:nvPr>
            <p:ph type="body" sz="quarter" idx="11"/>
          </p:nvPr>
        </p:nvSpPr>
        <p:spPr>
          <a:xfrm>
            <a:off x="3515734" y="2445334"/>
            <a:ext cx="7872702" cy="2714589"/>
          </a:xfrm>
        </p:spPr>
        <p:txBody>
          <a:bodyPr/>
          <a:lstStyle/>
          <a:p>
            <a:pPr lvl="0">
              <a:buFont typeface="Arial" panose="020B0604020202020204" pitchFamily="34" charset="0"/>
              <a:buChar char="•"/>
            </a:pPr>
            <a:r>
              <a:rPr lang="en-US" sz="3200" dirty="0" smtClean="0"/>
              <a:t>Common use scenarios from researchers?</a:t>
            </a:r>
            <a:endParaRPr lang="en-US" sz="3200" dirty="0"/>
          </a:p>
          <a:p>
            <a:pPr lvl="0">
              <a:buFont typeface="Arial" panose="020B0604020202020204" pitchFamily="34" charset="0"/>
              <a:buChar char="•"/>
            </a:pPr>
            <a:r>
              <a:rPr lang="en-US" sz="3200" dirty="0" smtClean="0"/>
              <a:t>Basic Scenarios</a:t>
            </a:r>
            <a:endParaRPr lang="en-US" sz="3200" dirty="0"/>
          </a:p>
          <a:p>
            <a:pPr lvl="0">
              <a:buFont typeface="Arial" panose="020B0604020202020204" pitchFamily="34" charset="0"/>
              <a:buChar char="•"/>
            </a:pPr>
            <a:r>
              <a:rPr lang="en-US" sz="3200" dirty="0" smtClean="0"/>
              <a:t>Composite Patterns</a:t>
            </a:r>
            <a:endParaRPr lang="en-US" sz="3200" dirty="0"/>
          </a:p>
          <a:p>
            <a:pPr lvl="0">
              <a:buFont typeface="Arial" panose="020B0604020202020204" pitchFamily="34" charset="0"/>
              <a:buChar char="•"/>
            </a:pPr>
            <a:r>
              <a:rPr lang="en-US" sz="3200" dirty="0" smtClean="0"/>
              <a:t>Building a Scalable Cloud Service</a:t>
            </a:r>
            <a:endParaRPr lang="en-US" sz="3200" dirty="0"/>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676400" y="5257800"/>
            <a:ext cx="4343400" cy="1016016"/>
          </a:xfrm>
          <a:prstGeom prst="roundRect">
            <a:avLst/>
          </a:prstGeom>
          <a:solidFill>
            <a:srgbClr val="002060"/>
          </a:solidFill>
          <a:ln w="12700">
            <a:noFill/>
            <a:headEnd type="none" w="med" len="med"/>
            <a:tailEnd type="none" w="med" len="med"/>
          </a:ln>
          <a:effectLst>
            <a:outerShdw blurRad="50800" dist="38100" dir="5400000" algn="t" rotWithShape="0">
              <a:prstClr val="black">
                <a:alpha val="40000"/>
              </a:prstClr>
            </a:outerShdw>
          </a:effectLst>
        </p:spPr>
        <p:txBody>
          <a:bodyPr lIns="91424" tIns="0" rIns="91424" bIns="0" anchor="ctr">
            <a:noAutofit/>
          </a:bodyPr>
          <a:lstStyle/>
          <a:p>
            <a:pPr marL="0" lvl="1" indent="-228288" algn="ctr" defTabSz="1218448">
              <a:lnSpc>
                <a:spcPct val="80000"/>
              </a:lnSpc>
              <a:spcBef>
                <a:spcPts val="600"/>
              </a:spcBef>
              <a:buSzPct val="80000"/>
              <a:defRPr/>
            </a:pPr>
            <a:endParaRPr lang="en-US" kern="0" dirty="0">
              <a:gradFill>
                <a:gsLst>
                  <a:gs pos="0">
                    <a:sysClr val="window" lastClr="FFFFFF"/>
                  </a:gs>
                  <a:gs pos="100000">
                    <a:sysClr val="window" lastClr="FFFFFF"/>
                  </a:gs>
                </a:gsLst>
                <a:lin ang="5400000" scaled="0"/>
              </a:gradFill>
              <a:latin typeface="Segoe UI Semibold" pitchFamily="34" charset="0"/>
            </a:endParaRPr>
          </a:p>
        </p:txBody>
      </p:sp>
      <p:sp>
        <p:nvSpPr>
          <p:cNvPr id="24" name="TextBox 23"/>
          <p:cNvSpPr txBox="1"/>
          <p:nvPr/>
        </p:nvSpPr>
        <p:spPr>
          <a:xfrm>
            <a:off x="1662270" y="1169579"/>
            <a:ext cx="4343400" cy="1107434"/>
          </a:xfrm>
          <a:prstGeom prst="roundRect">
            <a:avLst/>
          </a:prstGeom>
          <a:solidFill>
            <a:srgbClr val="002060"/>
          </a:solidFill>
          <a:ln w="12700">
            <a:noFill/>
            <a:headEnd type="none" w="med" len="med"/>
            <a:tailEnd type="none" w="med" len="med"/>
          </a:ln>
          <a:effectLst>
            <a:outerShdw blurRad="50800" dist="38100" dir="5400000" algn="t" rotWithShape="0">
              <a:prstClr val="black">
                <a:alpha val="40000"/>
              </a:prstClr>
            </a:outerShdw>
          </a:effectLst>
        </p:spPr>
        <p:txBody>
          <a:bodyPr lIns="91424" tIns="0" rIns="91424" bIns="0" anchor="ctr">
            <a:noAutofit/>
          </a:bodyPr>
          <a:lstStyle/>
          <a:p>
            <a:pPr marL="0" lvl="1" indent="-228288" algn="ctr" defTabSz="1218448">
              <a:lnSpc>
                <a:spcPct val="80000"/>
              </a:lnSpc>
              <a:spcBef>
                <a:spcPts val="600"/>
              </a:spcBef>
              <a:buSzPct val="80000"/>
              <a:defRPr/>
            </a:pPr>
            <a:endParaRPr lang="en-US" kern="0" dirty="0">
              <a:gradFill>
                <a:gsLst>
                  <a:gs pos="0">
                    <a:sysClr val="window" lastClr="FFFFFF"/>
                  </a:gs>
                  <a:gs pos="100000">
                    <a:sysClr val="window" lastClr="FFFFFF"/>
                  </a:gs>
                </a:gsLst>
                <a:lin ang="5400000" scaled="0"/>
              </a:gradFill>
              <a:latin typeface="Segoe UI Semibold" pitchFamily="34" charset="0"/>
            </a:endParaRPr>
          </a:p>
        </p:txBody>
      </p:sp>
      <p:sp>
        <p:nvSpPr>
          <p:cNvPr id="2" name="Content Placeholder 1"/>
          <p:cNvSpPr>
            <a:spLocks noGrp="1"/>
          </p:cNvSpPr>
          <p:nvPr>
            <p:ph idx="1"/>
          </p:nvPr>
        </p:nvSpPr>
        <p:spPr>
          <a:xfrm>
            <a:off x="1718862" y="1460930"/>
            <a:ext cx="4425337" cy="4632854"/>
          </a:xfrm>
        </p:spPr>
        <p:txBody>
          <a:bodyPr>
            <a:noAutofit/>
          </a:bodyPr>
          <a:lstStyle/>
          <a:p>
            <a:pPr marL="0" indent="0">
              <a:spcBef>
                <a:spcPts val="600"/>
              </a:spcBef>
              <a:buNone/>
            </a:pPr>
            <a:r>
              <a:rPr lang="en-US" sz="1961" dirty="0">
                <a:gradFill>
                  <a:gsLst>
                    <a:gs pos="0">
                      <a:schemeClr val="bg1"/>
                    </a:gs>
                    <a:gs pos="50000">
                      <a:schemeClr val="bg1"/>
                    </a:gs>
                  </a:gsLst>
                  <a:lin ang="5400000" scaled="0"/>
                </a:gradFill>
                <a:latin typeface="Segoe UI Light" panose="020B0502040204020203" pitchFamily="34" charset="0"/>
                <a:cs typeface="Segoe UI Light" panose="020B0502040204020203" pitchFamily="34" charset="0"/>
              </a:rPr>
              <a:t>Imagine: the client plus the invisible backend for problem solving</a:t>
            </a:r>
          </a:p>
          <a:p>
            <a:pPr marL="236541" lvl="1" indent="-3175">
              <a:spcBef>
                <a:spcPts val="588"/>
              </a:spcBef>
              <a:buNone/>
            </a:pPr>
            <a:endParaRPr lang="en-US" sz="100" kern="0" dirty="0">
              <a:solidFill>
                <a:srgbClr val="000000"/>
              </a:solidFill>
              <a:latin typeface="Segoe UI Light" panose="020B0502040204020203" pitchFamily="34" charset="0"/>
              <a:ea typeface="Segoe UI" pitchFamily="34" charset="0"/>
              <a:cs typeface="Segoe UI Light" panose="020B0502040204020203" pitchFamily="34" charset="0"/>
              <a:sym typeface="Arial" charset="0"/>
            </a:endParaRPr>
          </a:p>
          <a:p>
            <a:pPr marL="236541" lvl="1" indent="-3175">
              <a:spcBef>
                <a:spcPts val="1800"/>
              </a:spcBef>
              <a:buNone/>
            </a:pPr>
            <a:r>
              <a:rPr lang="en-US" sz="1765" kern="0" dirty="0">
                <a:solidFill>
                  <a:srgbClr val="000000"/>
                </a:solidFill>
                <a:latin typeface="Segoe UI Light" panose="020B0502040204020203" pitchFamily="34" charset="0"/>
                <a:ea typeface="Segoe UI" pitchFamily="34" charset="0"/>
                <a:cs typeface="Segoe UI Light" panose="020B0502040204020203" pitchFamily="34" charset="0"/>
                <a:sym typeface="Arial" charset="0"/>
              </a:rPr>
              <a:t>Seamlessly extend standard science and engineering desktop tools</a:t>
            </a:r>
          </a:p>
          <a:p>
            <a:pPr marL="236541" lvl="2" indent="-3175">
              <a:spcBef>
                <a:spcPts val="1177"/>
              </a:spcBef>
              <a:buNone/>
            </a:pPr>
            <a:r>
              <a:rPr lang="en-US" sz="1765" kern="0" dirty="0">
                <a:solidFill>
                  <a:srgbClr val="000000"/>
                </a:solidFill>
                <a:latin typeface="Segoe UI Light" panose="020B0502040204020203" pitchFamily="34" charset="0"/>
                <a:ea typeface="Segoe UI" pitchFamily="34" charset="0"/>
                <a:cs typeface="Segoe UI Light" panose="020B0502040204020203" pitchFamily="34" charset="0"/>
                <a:sym typeface="Arial" charset="0"/>
              </a:rPr>
              <a:t>Use a spreadsheet to invoke genomic analysis tools running on 600 servers</a:t>
            </a:r>
          </a:p>
          <a:p>
            <a:pPr marL="236541" lvl="2" indent="-3175">
              <a:spcBef>
                <a:spcPts val="1800"/>
              </a:spcBef>
              <a:buNone/>
            </a:pPr>
            <a:r>
              <a:rPr lang="en-US" sz="1765" kern="0" dirty="0">
                <a:solidFill>
                  <a:srgbClr val="000000"/>
                </a:solidFill>
                <a:latin typeface="Segoe UI Light" panose="020B0502040204020203" pitchFamily="34" charset="0"/>
                <a:ea typeface="Segoe UI" pitchFamily="34" charset="0"/>
                <a:cs typeface="Segoe UI Light" panose="020B0502040204020203" pitchFamily="34" charset="0"/>
                <a:sym typeface="Arial" charset="0"/>
              </a:rPr>
              <a:t>Use a simple  script to run data analytics and mining across 10000 MRI Images</a:t>
            </a:r>
          </a:p>
          <a:p>
            <a:pPr marL="236541" lvl="2" indent="-3175">
              <a:spcBef>
                <a:spcPts val="1800"/>
              </a:spcBef>
              <a:buNone/>
            </a:pPr>
            <a:r>
              <a:rPr lang="en-US" sz="1765" kern="0" dirty="0">
                <a:solidFill>
                  <a:srgbClr val="000000"/>
                </a:solidFill>
                <a:latin typeface="Segoe UI Light" panose="020B0502040204020203" pitchFamily="34" charset="0"/>
                <a:ea typeface="Segoe UI" pitchFamily="34" charset="0"/>
                <a:cs typeface="Segoe UI Light" panose="020B0502040204020203" pitchFamily="34" charset="0"/>
                <a:sym typeface="Arial" charset="0"/>
              </a:rPr>
              <a:t>Pull data from remote instruments for visualization on the desktop</a:t>
            </a:r>
          </a:p>
          <a:p>
            <a:pPr marL="236541" lvl="2" indent="-3175">
              <a:spcBef>
                <a:spcPts val="1800"/>
              </a:spcBef>
              <a:buNone/>
            </a:pPr>
            <a:endParaRPr lang="en-US" sz="784" kern="0" dirty="0">
              <a:solidFill>
                <a:srgbClr val="000000"/>
              </a:solidFill>
              <a:latin typeface="Segoe UI Light" panose="020B0502040204020203" pitchFamily="34" charset="0"/>
              <a:ea typeface="Segoe UI" pitchFamily="34" charset="0"/>
              <a:cs typeface="Segoe UI Light" panose="020B0502040204020203" pitchFamily="34" charset="0"/>
              <a:sym typeface="Arial" charset="0"/>
            </a:endParaRPr>
          </a:p>
          <a:p>
            <a:pPr marL="0" indent="0">
              <a:spcBef>
                <a:spcPts val="1800"/>
              </a:spcBef>
              <a:buNone/>
            </a:pPr>
            <a:r>
              <a:rPr lang="en-US" sz="1961" dirty="0">
                <a:gradFill>
                  <a:gsLst>
                    <a:gs pos="0">
                      <a:schemeClr val="bg1"/>
                    </a:gs>
                    <a:gs pos="50000">
                      <a:schemeClr val="bg1"/>
                    </a:gs>
                  </a:gsLst>
                  <a:lin ang="5400000" scaled="0"/>
                </a:gradFill>
                <a:latin typeface="Segoe UI Light" panose="020B0502040204020203" pitchFamily="34" charset="0"/>
                <a:cs typeface="Segoe UI Light" panose="020B0502040204020203" pitchFamily="34" charset="0"/>
              </a:rPr>
              <a:t>Create a revolution in scientific</a:t>
            </a:r>
            <a:br>
              <a:rPr lang="en-US" sz="1961" dirty="0">
                <a:gradFill>
                  <a:gsLst>
                    <a:gs pos="0">
                      <a:schemeClr val="bg1"/>
                    </a:gs>
                    <a:gs pos="50000">
                      <a:schemeClr val="bg1"/>
                    </a:gs>
                  </a:gsLst>
                  <a:lin ang="5400000" scaled="0"/>
                </a:gradFill>
                <a:latin typeface="Segoe UI Light" panose="020B0502040204020203" pitchFamily="34" charset="0"/>
                <a:cs typeface="Segoe UI Light" panose="020B0502040204020203" pitchFamily="34" charset="0"/>
              </a:rPr>
            </a:br>
            <a:r>
              <a:rPr lang="en-US" sz="1961" dirty="0">
                <a:gradFill>
                  <a:gsLst>
                    <a:gs pos="0">
                      <a:schemeClr val="bg1"/>
                    </a:gs>
                    <a:gs pos="50000">
                      <a:schemeClr val="bg1"/>
                    </a:gs>
                  </a:gsLst>
                  <a:lin ang="5400000" scaled="0"/>
                </a:gradFill>
                <a:latin typeface="Segoe UI Light" panose="020B0502040204020203" pitchFamily="34" charset="0"/>
                <a:cs typeface="Segoe UI Light" panose="020B0502040204020203" pitchFamily="34" charset="0"/>
              </a:rPr>
              <a:t>capability for everybody</a:t>
            </a:r>
          </a:p>
        </p:txBody>
      </p:sp>
      <p:sp>
        <p:nvSpPr>
          <p:cNvPr id="15" name="Rounded Rectangle 14"/>
          <p:cNvSpPr/>
          <p:nvPr/>
        </p:nvSpPr>
        <p:spPr bwMode="auto">
          <a:xfrm rot="16200000" flipH="1">
            <a:off x="6111167" y="1832422"/>
            <a:ext cx="5219934" cy="3894252"/>
          </a:xfrm>
          <a:prstGeom prst="roundRect">
            <a:avLst>
              <a:gd name="adj" fmla="val 0"/>
            </a:avLst>
          </a:prstGeom>
          <a:gradFill flip="none" rotWithShape="1">
            <a:gsLst>
              <a:gs pos="0">
                <a:schemeClr val="bg1">
                  <a:lumMod val="85000"/>
                </a:schemeClr>
              </a:gs>
              <a:gs pos="88000">
                <a:schemeClr val="bg1">
                  <a:alpha val="0"/>
                </a:schemeClr>
              </a:gs>
            </a:gsLst>
            <a:lin ang="16200000" scaled="0"/>
            <a:tileRect/>
          </a:gradFill>
          <a:ln w="3175">
            <a:gradFill>
              <a:gsLst>
                <a:gs pos="0">
                  <a:schemeClr val="bg1">
                    <a:lumMod val="65000"/>
                  </a:schemeClr>
                </a:gs>
                <a:gs pos="100000">
                  <a:schemeClr val="bg1">
                    <a:alpha val="0"/>
                  </a:schemeClr>
                </a:gs>
              </a:gsLst>
              <a:lin ang="16200000" scaled="0"/>
            </a:gradFill>
            <a:headEnd type="none" w="med" len="med"/>
            <a:tailEnd type="none" w="med" len="med"/>
          </a:ln>
          <a:effectLst/>
        </p:spPr>
        <p:txBody>
          <a:bodyPr vert="horz" wrap="square" lIns="121877" tIns="60939" rIns="121877" bIns="60939" numCol="1" rtlCol="0" anchor="ctr" anchorCtr="0" compatLnSpc="1">
            <a:prstTxWarp prst="textNoShape">
              <a:avLst/>
            </a:prstTxWarp>
          </a:bodyPr>
          <a:lstStyle/>
          <a:p>
            <a:pPr algn="ctr" defTabSz="1218398"/>
            <a:endParaRPr lang="en-US" dirty="0">
              <a:solidFill>
                <a:srgbClr val="FFFFFF"/>
              </a:solidFill>
              <a:effectLst>
                <a:outerShdw blurRad="38100" dist="38100" dir="2700000" algn="tl">
                  <a:srgbClr val="000000">
                    <a:alpha val="43137"/>
                  </a:srgbClr>
                </a:outerShdw>
              </a:effectLst>
              <a:latin typeface="Segoe" pitchFamily="34" charset="0"/>
            </a:endParaRPr>
          </a:p>
        </p:txBody>
      </p:sp>
      <p:pic>
        <p:nvPicPr>
          <p:cNvPr id="16" name="Picture 15" descr="rsn_explansioncopy.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1" y="1275906"/>
            <a:ext cx="4374061" cy="2501451"/>
          </a:xfrm>
          <a:prstGeom prst="rect">
            <a:avLst/>
          </a:prstGeom>
          <a:noFill/>
          <a:ln>
            <a:noFill/>
          </a:ln>
        </p:spPr>
      </p:pic>
      <p:pic>
        <p:nvPicPr>
          <p:cNvPr id="18" name="Picture 1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8206" y="4097752"/>
            <a:ext cx="4371856" cy="2035356"/>
          </a:xfrm>
          <a:prstGeom prst="rect">
            <a:avLst/>
          </a:prstGeom>
          <a:noFill/>
          <a:ln>
            <a:noFill/>
          </a:ln>
        </p:spPr>
      </p:pic>
      <p:sp>
        <p:nvSpPr>
          <p:cNvPr id="11" name="Title 1"/>
          <p:cNvSpPr txBox="1">
            <a:spLocks/>
          </p:cNvSpPr>
          <p:nvPr/>
        </p:nvSpPr>
        <p:spPr>
          <a:xfrm>
            <a:off x="1752600" y="263402"/>
            <a:ext cx="8686800" cy="49867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1" kern="1200" cap="none" spc="-100" baseline="0">
                <a:ln w="3175">
                  <a:noFill/>
                </a:ln>
                <a:solidFill>
                  <a:schemeClr val="tx2"/>
                </a:solidFill>
                <a:effectLst>
                  <a:innerShdw blurRad="114300">
                    <a:prstClr val="black"/>
                  </a:innerShdw>
                </a:effectLst>
                <a:latin typeface="+mn-lt"/>
                <a:ea typeface="+mn-ea"/>
                <a:cs typeface="Arial" charset="0"/>
              </a:defRPr>
            </a:lvl1pPr>
          </a:lstStyle>
          <a:p>
            <a:r>
              <a:rPr lang="en-GB" sz="3600" b="0" dirty="0">
                <a:solidFill>
                  <a:schemeClr val="tx1"/>
                </a:solidFill>
                <a:latin typeface="+mj-lt"/>
              </a:rPr>
              <a:t>Simple Tools To Answer Complex Questions…</a:t>
            </a:r>
          </a:p>
        </p:txBody>
      </p:sp>
    </p:spTree>
    <p:extLst>
      <p:ext uri="{BB962C8B-B14F-4D97-AF65-F5344CB8AC3E}">
        <p14:creationId xmlns:p14="http://schemas.microsoft.com/office/powerpoint/2010/main" val="2102106366"/>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70000" contrast="-70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tretch>
            <a:fillRect/>
          </a:stretch>
        </p:blipFill>
        <p:spPr>
          <a:xfrm>
            <a:off x="0" y="0"/>
            <a:ext cx="12192000" cy="9734550"/>
          </a:xfrm>
          <a:prstGeom prst="rect">
            <a:avLst/>
          </a:prstGeom>
        </p:spPr>
      </p:pic>
      <p:sp>
        <p:nvSpPr>
          <p:cNvPr id="4" name="Title 3"/>
          <p:cNvSpPr>
            <a:spLocks noGrp="1"/>
          </p:cNvSpPr>
          <p:nvPr>
            <p:ph type="title"/>
          </p:nvPr>
        </p:nvSpPr>
        <p:spPr>
          <a:xfrm>
            <a:off x="2032854" y="224139"/>
            <a:ext cx="10934245" cy="597536"/>
          </a:xfrm>
        </p:spPr>
        <p:txBody>
          <a:bodyPr/>
          <a:lstStyle/>
          <a:p>
            <a:r>
              <a:rPr lang="en-GB" sz="4314" dirty="0"/>
              <a:t>Cloud computing makes a difference</a:t>
            </a:r>
          </a:p>
        </p:txBody>
      </p:sp>
      <p:sp>
        <p:nvSpPr>
          <p:cNvPr id="5" name="Text Placeholder 4"/>
          <p:cNvSpPr>
            <a:spLocks noGrp="1"/>
          </p:cNvSpPr>
          <p:nvPr>
            <p:ph type="body" sz="quarter" idx="10"/>
          </p:nvPr>
        </p:nvSpPr>
        <p:spPr>
          <a:xfrm>
            <a:off x="1791461" y="1189177"/>
            <a:ext cx="8607523" cy="3594830"/>
          </a:xfrm>
        </p:spPr>
        <p:txBody>
          <a:bodyPr/>
          <a:lstStyle/>
          <a:p>
            <a:r>
              <a:rPr lang="en-GB" dirty="0" smtClean="0"/>
              <a:t>Scale beyond your PC/laptop</a:t>
            </a:r>
          </a:p>
          <a:p>
            <a:r>
              <a:rPr lang="en-GB" dirty="0" smtClean="0"/>
              <a:t>On-demand, no waiting</a:t>
            </a:r>
          </a:p>
          <a:p>
            <a:r>
              <a:rPr lang="en-GB" dirty="0"/>
              <a:t>Perform big data computations without fuss</a:t>
            </a:r>
          </a:p>
          <a:p>
            <a:r>
              <a:rPr lang="en-GB" dirty="0" smtClean="0"/>
              <a:t>Share data with your team, and globally</a:t>
            </a:r>
          </a:p>
          <a:p>
            <a:r>
              <a:rPr lang="en-GB" dirty="0" smtClean="0"/>
              <a:t>Build research services easily that can be accessed widely </a:t>
            </a:r>
          </a:p>
          <a:p>
            <a:r>
              <a:rPr lang="en-GB" dirty="0" smtClean="0"/>
              <a:t>Pay for what you need</a:t>
            </a:r>
          </a:p>
        </p:txBody>
      </p:sp>
    </p:spTree>
    <p:extLst>
      <p:ext uri="{BB962C8B-B14F-4D97-AF65-F5344CB8AC3E}">
        <p14:creationId xmlns:p14="http://schemas.microsoft.com/office/powerpoint/2010/main" val="18321114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Patterns: On and Off</a:t>
            </a:r>
            <a:endParaRPr lang="en-GB" dirty="0"/>
          </a:p>
        </p:txBody>
      </p:sp>
      <p:sp>
        <p:nvSpPr>
          <p:cNvPr id="15" name="Rectangle 14"/>
          <p:cNvSpPr/>
          <p:nvPr/>
        </p:nvSpPr>
        <p:spPr>
          <a:xfrm>
            <a:off x="2321912" y="3775727"/>
            <a:ext cx="9261129" cy="2896984"/>
          </a:xfrm>
          <a:prstGeom prst="rect">
            <a:avLst/>
          </a:prstGeom>
          <a:ln>
            <a:noFill/>
          </a:ln>
        </p:spPr>
        <p:txBody>
          <a:bodyPr wrap="square" lIns="0" tIns="0" rIns="0" bIns="0">
            <a:spAutoFit/>
          </a:bodyPr>
          <a:lstStyle/>
          <a:p>
            <a:pPr marL="0" lvl="1" defTabSz="914466" fontAlgn="base">
              <a:spcAft>
                <a:spcPct val="0"/>
              </a:spcAft>
            </a:pPr>
            <a:r>
              <a:rPr lang="en-US" sz="3138" dirty="0">
                <a:solidFill>
                  <a:schemeClr val="accent1">
                    <a:alpha val="99000"/>
                  </a:schemeClr>
                </a:solidFill>
                <a:ea typeface="Kozuka Gothic Pro R" pitchFamily="34" charset="-128"/>
              </a:rPr>
              <a:t>On &amp; off workloads (e.g. batch job)</a:t>
            </a:r>
          </a:p>
          <a:p>
            <a:pPr marL="0" lvl="1" defTabSz="914466" fontAlgn="base">
              <a:spcAft>
                <a:spcPct val="0"/>
              </a:spcAft>
            </a:pPr>
            <a:r>
              <a:rPr lang="en-US" sz="3138" dirty="0">
                <a:solidFill>
                  <a:schemeClr val="accent1">
                    <a:alpha val="99000"/>
                  </a:schemeClr>
                </a:solidFill>
                <a:ea typeface="Kozuka Gothic Pro R" pitchFamily="34" charset="-128"/>
              </a:rPr>
              <a:t>Compute only when you need it</a:t>
            </a:r>
          </a:p>
          <a:p>
            <a:pPr marL="0" lvl="1" defTabSz="914466" fontAlgn="base">
              <a:spcAft>
                <a:spcPct val="0"/>
              </a:spcAft>
            </a:pPr>
            <a:r>
              <a:rPr lang="en-US" sz="3138" dirty="0">
                <a:solidFill>
                  <a:schemeClr val="accent1">
                    <a:alpha val="99000"/>
                  </a:schemeClr>
                </a:solidFill>
                <a:ea typeface="Kozuka Gothic Pro R" pitchFamily="34" charset="-128"/>
              </a:rPr>
              <a:t>No queuing</a:t>
            </a:r>
          </a:p>
          <a:p>
            <a:pPr marL="0" lvl="1" defTabSz="914466" fontAlgn="base">
              <a:spcAft>
                <a:spcPct val="0"/>
              </a:spcAft>
            </a:pPr>
            <a:r>
              <a:rPr lang="en-US" sz="3138" dirty="0">
                <a:solidFill>
                  <a:srgbClr val="FF0000">
                    <a:alpha val="99000"/>
                  </a:srgbClr>
                </a:solidFill>
                <a:ea typeface="Kozuka Gothic Pro R" pitchFamily="34" charset="-128"/>
              </a:rPr>
              <a:t>Over provisioned capacity is wasted </a:t>
            </a:r>
          </a:p>
          <a:p>
            <a:pPr marL="0" lvl="1" defTabSz="914466" fontAlgn="base">
              <a:spcAft>
                <a:spcPct val="0"/>
              </a:spcAft>
            </a:pPr>
            <a:r>
              <a:rPr lang="en-US" sz="3138" dirty="0">
                <a:solidFill>
                  <a:srgbClr val="FF0000">
                    <a:alpha val="99000"/>
                  </a:srgbClr>
                </a:solidFill>
                <a:ea typeface="Kozuka Gothic Pro R" pitchFamily="34" charset="-128"/>
              </a:rPr>
              <a:t>Difficult to handle conventionally</a:t>
            </a:r>
          </a:p>
          <a:p>
            <a:pPr marL="0" lvl="1" defTabSz="914466" fontAlgn="base">
              <a:spcAft>
                <a:spcPct val="0"/>
              </a:spcAft>
            </a:pPr>
            <a:endParaRPr lang="en-US" sz="3138" dirty="0">
              <a:solidFill>
                <a:schemeClr val="accent1">
                  <a:alpha val="99000"/>
                </a:schemeClr>
              </a:solidFill>
              <a:ea typeface="Kozuka Gothic Pro R" pitchFamily="34" charset="-128"/>
            </a:endParaRPr>
          </a:p>
        </p:txBody>
      </p:sp>
      <p:pic>
        <p:nvPicPr>
          <p:cNvPr id="25" name="Picture 2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29687" y="1411893"/>
            <a:ext cx="9592565" cy="2470813"/>
          </a:xfrm>
          <a:prstGeom prst="rect">
            <a:avLst/>
          </a:prstGeom>
        </p:spPr>
      </p:pic>
    </p:spTree>
    <p:extLst>
      <p:ext uri="{BB962C8B-B14F-4D97-AF65-F5344CB8AC3E}">
        <p14:creationId xmlns:p14="http://schemas.microsoft.com/office/powerpoint/2010/main" val="425746792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Patterns: Growing Fast</a:t>
            </a:r>
            <a:endParaRPr lang="en-GB" dirty="0"/>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9687" y="1411893"/>
            <a:ext cx="9172888" cy="2470813"/>
          </a:xfrm>
          <a:prstGeom prst="rect">
            <a:avLst/>
          </a:prstGeom>
        </p:spPr>
      </p:pic>
      <p:sp>
        <p:nvSpPr>
          <p:cNvPr id="50" name="Rectangle 49"/>
          <p:cNvSpPr/>
          <p:nvPr/>
        </p:nvSpPr>
        <p:spPr>
          <a:xfrm>
            <a:off x="2636188" y="4128324"/>
            <a:ext cx="9261129" cy="1931322"/>
          </a:xfrm>
          <a:prstGeom prst="rect">
            <a:avLst/>
          </a:prstGeom>
          <a:ln>
            <a:noFill/>
          </a:ln>
        </p:spPr>
        <p:txBody>
          <a:bodyPr wrap="square" lIns="0" tIns="0" rIns="0" bIns="0">
            <a:spAutoFit/>
          </a:bodyPr>
          <a:lstStyle/>
          <a:p>
            <a:pPr marL="0" lvl="1" defTabSz="914466" fontAlgn="base">
              <a:spcAft>
                <a:spcPct val="0"/>
              </a:spcAft>
            </a:pPr>
            <a:r>
              <a:rPr lang="en-US" sz="3138" dirty="0">
                <a:solidFill>
                  <a:schemeClr val="accent1">
                    <a:alpha val="99000"/>
                  </a:schemeClr>
                </a:solidFill>
                <a:ea typeface="Kozuka Gothic Pro R" pitchFamily="34" charset="-128"/>
              </a:rPr>
              <a:t>Need to grow/scale quickly</a:t>
            </a:r>
          </a:p>
          <a:p>
            <a:pPr marL="0" lvl="1" defTabSz="914466" fontAlgn="base">
              <a:spcAft>
                <a:spcPct val="0"/>
              </a:spcAft>
            </a:pPr>
            <a:r>
              <a:rPr lang="en-US" sz="3138" dirty="0">
                <a:solidFill>
                  <a:schemeClr val="accent1">
                    <a:alpha val="99000"/>
                  </a:schemeClr>
                </a:solidFill>
                <a:ea typeface="Kozuka Gothic Pro R" pitchFamily="34" charset="-128"/>
              </a:rPr>
              <a:t>Equally important for data</a:t>
            </a:r>
          </a:p>
          <a:p>
            <a:pPr marL="0" lvl="1" defTabSz="914466" fontAlgn="base">
              <a:spcAft>
                <a:spcPct val="0"/>
              </a:spcAft>
            </a:pPr>
            <a:r>
              <a:rPr lang="en-US" sz="3138" dirty="0">
                <a:solidFill>
                  <a:srgbClr val="FF0000">
                    <a:alpha val="99000"/>
                  </a:srgbClr>
                </a:solidFill>
                <a:ea typeface="Kozuka Gothic Pro R" pitchFamily="34" charset="-128"/>
              </a:rPr>
              <a:t>Keeping up is difficult</a:t>
            </a:r>
          </a:p>
          <a:p>
            <a:pPr marL="0" lvl="1" defTabSz="914466" fontAlgn="base">
              <a:spcAft>
                <a:spcPct val="0"/>
              </a:spcAft>
            </a:pPr>
            <a:r>
              <a:rPr lang="en-US" sz="3138" dirty="0">
                <a:solidFill>
                  <a:srgbClr val="FF0000">
                    <a:alpha val="99000"/>
                  </a:srgbClr>
                </a:solidFill>
                <a:ea typeface="Kozuka Gothic Pro R" pitchFamily="34" charset="-128"/>
              </a:rPr>
              <a:t>Cannot provision hardware fast enough</a:t>
            </a:r>
          </a:p>
        </p:txBody>
      </p:sp>
    </p:spTree>
    <p:extLst>
      <p:ext uri="{BB962C8B-B14F-4D97-AF65-F5344CB8AC3E}">
        <p14:creationId xmlns:p14="http://schemas.microsoft.com/office/powerpoint/2010/main" val="10822007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9688" y="1411893"/>
            <a:ext cx="9392258" cy="2470813"/>
          </a:xfrm>
          <a:prstGeom prst="rect">
            <a:avLst/>
          </a:prstGeom>
        </p:spPr>
      </p:pic>
      <p:sp>
        <p:nvSpPr>
          <p:cNvPr id="8" name="Title 7"/>
          <p:cNvSpPr>
            <a:spLocks noGrp="1"/>
          </p:cNvSpPr>
          <p:nvPr>
            <p:ph type="title"/>
          </p:nvPr>
        </p:nvSpPr>
        <p:spPr/>
        <p:txBody>
          <a:bodyPr/>
          <a:lstStyle/>
          <a:p>
            <a:r>
              <a:rPr lang="en-GB" dirty="0" smtClean="0"/>
              <a:t>Patterns: Unpredictable Burst</a:t>
            </a:r>
            <a:endParaRPr lang="en-GB" dirty="0"/>
          </a:p>
        </p:txBody>
      </p:sp>
      <p:sp>
        <p:nvSpPr>
          <p:cNvPr id="50" name="Rectangle 49"/>
          <p:cNvSpPr/>
          <p:nvPr/>
        </p:nvSpPr>
        <p:spPr>
          <a:xfrm>
            <a:off x="2360817" y="4105420"/>
            <a:ext cx="9261129" cy="1931322"/>
          </a:xfrm>
          <a:prstGeom prst="rect">
            <a:avLst/>
          </a:prstGeom>
          <a:ln>
            <a:noFill/>
          </a:ln>
        </p:spPr>
        <p:txBody>
          <a:bodyPr wrap="square" lIns="0" tIns="0" rIns="0" bIns="0">
            <a:spAutoFit/>
          </a:bodyPr>
          <a:lstStyle/>
          <a:p>
            <a:pPr marL="0" lvl="1" defTabSz="914466" fontAlgn="base">
              <a:spcAft>
                <a:spcPct val="0"/>
              </a:spcAft>
            </a:pPr>
            <a:r>
              <a:rPr lang="en-US" sz="3138" dirty="0">
                <a:solidFill>
                  <a:schemeClr val="accent1">
                    <a:alpha val="99000"/>
                  </a:schemeClr>
                </a:solidFill>
                <a:ea typeface="Kozuka Gothic Pro R" pitchFamily="34" charset="-128"/>
              </a:rPr>
              <a:t>Unexpected/unplanned peak in demand</a:t>
            </a:r>
          </a:p>
          <a:p>
            <a:pPr marL="0" lvl="1" defTabSz="914466" fontAlgn="base">
              <a:spcAft>
                <a:spcPct val="0"/>
              </a:spcAft>
            </a:pPr>
            <a:r>
              <a:rPr lang="en-US" sz="3138" dirty="0">
                <a:solidFill>
                  <a:schemeClr val="accent1">
                    <a:alpha val="99000"/>
                  </a:schemeClr>
                </a:solidFill>
                <a:ea typeface="Kozuka Gothic Pro R" pitchFamily="34" charset="-128"/>
              </a:rPr>
              <a:t>Unable to satisfy demand (paper deadlines)</a:t>
            </a:r>
          </a:p>
          <a:p>
            <a:pPr marL="0" lvl="1" defTabSz="914466" fontAlgn="base">
              <a:spcAft>
                <a:spcPct val="0"/>
              </a:spcAft>
            </a:pPr>
            <a:r>
              <a:rPr lang="en-US" sz="3138" dirty="0">
                <a:solidFill>
                  <a:srgbClr val="FF0000">
                    <a:alpha val="99000"/>
                  </a:srgbClr>
                </a:solidFill>
                <a:ea typeface="Kozuka Gothic Pro R" pitchFamily="34" charset="-128"/>
              </a:rPr>
              <a:t>Sudden spike impacts performance</a:t>
            </a:r>
          </a:p>
          <a:p>
            <a:pPr marL="0" lvl="1" defTabSz="914466" fontAlgn="base">
              <a:spcAft>
                <a:spcPct val="0"/>
              </a:spcAft>
            </a:pPr>
            <a:r>
              <a:rPr lang="en-US" sz="3138" dirty="0">
                <a:solidFill>
                  <a:srgbClr val="FF0000">
                    <a:alpha val="99000"/>
                  </a:srgbClr>
                </a:solidFill>
                <a:ea typeface="Kozuka Gothic Pro R" pitchFamily="34" charset="-128"/>
              </a:rPr>
              <a:t>Cannot provision for extreme cases</a:t>
            </a:r>
          </a:p>
        </p:txBody>
      </p:sp>
    </p:spTree>
    <p:extLst>
      <p:ext uri="{BB962C8B-B14F-4D97-AF65-F5344CB8AC3E}">
        <p14:creationId xmlns:p14="http://schemas.microsoft.com/office/powerpoint/2010/main" val="3500831213"/>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9688" y="1411893"/>
            <a:ext cx="8744014" cy="2470813"/>
          </a:xfrm>
          <a:prstGeom prst="rect">
            <a:avLst/>
          </a:prstGeom>
        </p:spPr>
      </p:pic>
      <p:sp>
        <p:nvSpPr>
          <p:cNvPr id="8" name="Title 7"/>
          <p:cNvSpPr>
            <a:spLocks noGrp="1"/>
          </p:cNvSpPr>
          <p:nvPr>
            <p:ph type="title"/>
          </p:nvPr>
        </p:nvSpPr>
        <p:spPr/>
        <p:txBody>
          <a:bodyPr/>
          <a:lstStyle/>
          <a:p>
            <a:r>
              <a:rPr lang="en-GB" dirty="0" smtClean="0"/>
              <a:t>Patterns: Predictable Burst</a:t>
            </a:r>
            <a:endParaRPr lang="en-GB" dirty="0"/>
          </a:p>
        </p:txBody>
      </p:sp>
      <p:sp>
        <p:nvSpPr>
          <p:cNvPr id="50" name="Rectangle 49"/>
          <p:cNvSpPr/>
          <p:nvPr/>
        </p:nvSpPr>
        <p:spPr>
          <a:xfrm>
            <a:off x="2617316" y="4274040"/>
            <a:ext cx="9261129" cy="1448492"/>
          </a:xfrm>
          <a:prstGeom prst="rect">
            <a:avLst/>
          </a:prstGeom>
          <a:ln>
            <a:noFill/>
          </a:ln>
        </p:spPr>
        <p:txBody>
          <a:bodyPr wrap="square" lIns="0" tIns="0" rIns="0" bIns="0">
            <a:spAutoFit/>
          </a:bodyPr>
          <a:lstStyle/>
          <a:p>
            <a:pPr marL="0" lvl="1" defTabSz="914466" fontAlgn="base">
              <a:spcAft>
                <a:spcPct val="0"/>
              </a:spcAft>
            </a:pPr>
            <a:r>
              <a:rPr lang="en-US" sz="3138" dirty="0">
                <a:solidFill>
                  <a:schemeClr val="accent1">
                    <a:alpha val="99000"/>
                  </a:schemeClr>
                </a:solidFill>
                <a:ea typeface="Kozuka Gothic Pro R" pitchFamily="34" charset="-128"/>
              </a:rPr>
              <a:t>Predictable trends (e.g. daily, weekly)</a:t>
            </a:r>
          </a:p>
          <a:p>
            <a:pPr marL="0" lvl="1" defTabSz="914466" fontAlgn="base">
              <a:spcAft>
                <a:spcPct val="0"/>
              </a:spcAft>
            </a:pPr>
            <a:r>
              <a:rPr lang="en-US" sz="3138" dirty="0">
                <a:solidFill>
                  <a:schemeClr val="accent1">
                    <a:alpha val="99000"/>
                  </a:schemeClr>
                </a:solidFill>
                <a:ea typeface="Kozuka Gothic Pro R" pitchFamily="34" charset="-128"/>
              </a:rPr>
              <a:t>Data processing from experiments</a:t>
            </a:r>
          </a:p>
          <a:p>
            <a:pPr marL="0" lvl="1" defTabSz="914466" fontAlgn="base">
              <a:spcAft>
                <a:spcPct val="0"/>
              </a:spcAft>
            </a:pPr>
            <a:r>
              <a:rPr lang="en-US" sz="3138" dirty="0">
                <a:solidFill>
                  <a:srgbClr val="FF0000">
                    <a:alpha val="99000"/>
                  </a:srgbClr>
                </a:solidFill>
                <a:ea typeface="Kozuka Gothic Pro R" pitchFamily="34" charset="-128"/>
              </a:rPr>
              <a:t>Wasted capacity to accommodate</a:t>
            </a:r>
          </a:p>
        </p:txBody>
      </p:sp>
    </p:spTree>
    <p:extLst>
      <p:ext uri="{BB962C8B-B14F-4D97-AF65-F5344CB8AC3E}">
        <p14:creationId xmlns:p14="http://schemas.microsoft.com/office/powerpoint/2010/main" val="16099449"/>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9400" y="1857069"/>
            <a:ext cx="5090449" cy="28633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4"/>
          <p:cNvSpPr>
            <a:spLocks noGrp="1"/>
          </p:cNvSpPr>
          <p:nvPr>
            <p:ph type="title"/>
          </p:nvPr>
        </p:nvSpPr>
        <p:spPr/>
        <p:txBody>
          <a:bodyPr/>
          <a:lstStyle/>
          <a:p>
            <a:r>
              <a:rPr lang="en-GB" dirty="0" err="1" smtClean="0"/>
              <a:t>FetchClimate</a:t>
            </a:r>
            <a:r>
              <a:rPr lang="en-GB" baseline="30000" dirty="0" err="1" smtClean="0"/>
              <a:t>Beta</a:t>
            </a:r>
            <a:endParaRPr lang="en-GB" baseline="30000" dirty="0"/>
          </a:p>
        </p:txBody>
      </p:sp>
      <p:sp>
        <p:nvSpPr>
          <p:cNvPr id="6" name="Content Placeholder 5"/>
          <p:cNvSpPr>
            <a:spLocks noGrp="1"/>
          </p:cNvSpPr>
          <p:nvPr>
            <p:ph type="body" sz="quarter" idx="10"/>
          </p:nvPr>
        </p:nvSpPr>
        <p:spPr>
          <a:xfrm>
            <a:off x="2056368" y="1581219"/>
            <a:ext cx="3237413" cy="3807120"/>
          </a:xfrm>
          <a:prstGeom prst="rect">
            <a:avLst/>
          </a:prstGeom>
        </p:spPr>
        <p:txBody>
          <a:bodyPr>
            <a:normAutofit/>
          </a:bodyPr>
          <a:lstStyle/>
          <a:p>
            <a:pPr marL="214336" indent="-214336">
              <a:buFont typeface="Arial" charset="0"/>
              <a:buChar char="•"/>
            </a:pPr>
            <a:r>
              <a:rPr lang="en-GB" sz="2745" dirty="0"/>
              <a:t>Intelligent environmental information service</a:t>
            </a:r>
          </a:p>
          <a:p>
            <a:pPr marL="214336" indent="-214336">
              <a:buFont typeface="Arial" charset="0"/>
              <a:buChar char="•"/>
            </a:pPr>
            <a:r>
              <a:rPr lang="en-GB" sz="2745" dirty="0"/>
              <a:t>Automatically:</a:t>
            </a:r>
          </a:p>
          <a:p>
            <a:pPr marL="557274" lvl="1" indent="-214336">
              <a:buFont typeface="Arial" charset="0"/>
              <a:buChar char="•"/>
            </a:pPr>
            <a:r>
              <a:rPr lang="en-GB" dirty="0">
                <a:latin typeface="+mj-lt"/>
              </a:rPr>
              <a:t>Selects best data source to answer the query</a:t>
            </a:r>
          </a:p>
          <a:p>
            <a:pPr marL="557274" lvl="1" indent="-214336">
              <a:buFont typeface="Arial" charset="0"/>
              <a:buChar char="•"/>
            </a:pPr>
            <a:r>
              <a:rPr lang="en-GB" dirty="0" err="1">
                <a:latin typeface="+mj-lt"/>
              </a:rPr>
              <a:t>Regrids</a:t>
            </a:r>
            <a:r>
              <a:rPr lang="en-GB" dirty="0">
                <a:latin typeface="+mj-lt"/>
              </a:rPr>
              <a:t> results</a:t>
            </a:r>
          </a:p>
          <a:p>
            <a:pPr marL="557274" lvl="1" indent="-214336">
              <a:buFont typeface="Arial" charset="0"/>
              <a:buChar char="•"/>
            </a:pPr>
            <a:r>
              <a:rPr lang="en-GB" dirty="0">
                <a:latin typeface="+mj-lt"/>
              </a:rPr>
              <a:t>Calculates </a:t>
            </a:r>
            <a:r>
              <a:rPr lang="en-GB" dirty="0" smtClean="0">
                <a:latin typeface="+mj-lt"/>
              </a:rPr>
              <a:t>uncertainty</a:t>
            </a:r>
            <a:endParaRPr lang="en-GB" dirty="0">
              <a:latin typeface="+mj-lt"/>
            </a:endParaRPr>
          </a:p>
          <a:p>
            <a:pPr marL="214336" indent="-214336">
              <a:buFont typeface="Arial" charset="0"/>
              <a:buChar char="•"/>
            </a:pPr>
            <a:endParaRPr lang="en-GB" dirty="0"/>
          </a:p>
          <a:p>
            <a:endParaRPr lang="en-GB" dirty="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85115" y="5746962"/>
            <a:ext cx="1424734" cy="371799"/>
          </a:xfrm>
          <a:prstGeom prst="rect">
            <a:avLst/>
          </a:prstGeom>
        </p:spPr>
      </p:pic>
      <p:sp>
        <p:nvSpPr>
          <p:cNvPr id="2" name="Rectangle 1"/>
          <p:cNvSpPr/>
          <p:nvPr/>
        </p:nvSpPr>
        <p:spPr>
          <a:xfrm>
            <a:off x="2120781" y="5756638"/>
            <a:ext cx="3599540" cy="362123"/>
          </a:xfrm>
          <a:prstGeom prst="rect">
            <a:avLst/>
          </a:prstGeom>
        </p:spPr>
        <p:txBody>
          <a:bodyPr wrap="none">
            <a:spAutoFit/>
          </a:bodyPr>
          <a:lstStyle/>
          <a:p>
            <a:r>
              <a:rPr lang="en-GB" sz="1765" dirty="0">
                <a:hlinkClick r:id="rId5"/>
              </a:rPr>
              <a:t>http://fetchclimate2.cloudapp.net/</a:t>
            </a:r>
            <a:endParaRPr lang="en-GB" sz="1765" dirty="0"/>
          </a:p>
        </p:txBody>
      </p:sp>
    </p:spTree>
    <p:extLst>
      <p:ext uri="{BB962C8B-B14F-4D97-AF65-F5344CB8AC3E}">
        <p14:creationId xmlns:p14="http://schemas.microsoft.com/office/powerpoint/2010/main" val="2543272245"/>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e00f4e609a5a62776225026a002c56cc">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64a7a44e51107a66502713ef1a68107a"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2C7904-364D-47B5-BC5F-1B35EBCDC637}">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91C22740-7AE8-46DF-B9D8-B952B1EC230B}">
  <ds:schemaRefs>
    <ds:schemaRef ds:uri="http://schemas.microsoft.com/sharepoint/v3/contenttype/forms"/>
  </ds:schemaRefs>
</ds:datastoreItem>
</file>

<file path=customXml/itemProps3.xml><?xml version="1.0" encoding="utf-8"?>
<ds:datastoreItem xmlns:ds="http://schemas.openxmlformats.org/officeDocument/2006/customXml" ds:itemID="{A3EE26D5-3024-445F-88AC-0508E876FE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415</TotalTime>
  <Words>752</Words>
  <Application>Microsoft Office PowerPoint</Application>
  <PresentationFormat>宽屏</PresentationFormat>
  <Paragraphs>107</Paragraphs>
  <Slides>19</Slides>
  <Notes>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Calibri</vt:lpstr>
      <vt:lpstr>Kozuka Gothic Pro R</vt:lpstr>
      <vt:lpstr>Segoe</vt:lpstr>
      <vt:lpstr>Segoe UI</vt:lpstr>
      <vt:lpstr>Segoe UI Light</vt:lpstr>
      <vt:lpstr>Segoe UI Semibold</vt:lpstr>
      <vt:lpstr>Times New Roman</vt:lpstr>
      <vt:lpstr>Wingdings</vt:lpstr>
      <vt:lpstr>2_MS1444_Windows Azure Template 16x9_r08a</vt:lpstr>
      <vt:lpstr>Use Scenarios and Patterns</vt:lpstr>
      <vt:lpstr>Use Scenarios and Patterns</vt:lpstr>
      <vt:lpstr>PowerPoint 演示文稿</vt:lpstr>
      <vt:lpstr>Cloud computing makes a difference</vt:lpstr>
      <vt:lpstr>Patterns: On and Off</vt:lpstr>
      <vt:lpstr>Patterns: Growing Fast</vt:lpstr>
      <vt:lpstr>Patterns: Unpredictable Burst</vt:lpstr>
      <vt:lpstr>Patterns: Predictable Burst</vt:lpstr>
      <vt:lpstr>FetchClimateBeta</vt:lpstr>
      <vt:lpstr>FetchClimate – MODIS Azure results </vt:lpstr>
      <vt:lpstr>Open UK Weather Forecast Data</vt:lpstr>
      <vt:lpstr>Accelerating Drug Design - QSAR</vt:lpstr>
      <vt:lpstr>Linux Virtual Machines</vt:lpstr>
      <vt:lpstr>Hybrid Cloud for Science</vt:lpstr>
      <vt:lpstr>Hybrid Cloud for Science</vt:lpstr>
      <vt:lpstr>PowerPoint 演示文稿</vt:lpstr>
      <vt:lpstr>Microsoft Azure Awards</vt:lpstr>
      <vt:lpstr>Questions?</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Junsheng Hao</cp:lastModifiedBy>
  <cp:revision>42</cp:revision>
  <dcterms:created xsi:type="dcterms:W3CDTF">2013-08-21T10:51:45Z</dcterms:created>
  <dcterms:modified xsi:type="dcterms:W3CDTF">2014-04-21T11:35:23Z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